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FDB7E0-4408-4337-A1C7-D5AD11CEB23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1F9CD6-D114-43C3-BD43-7978AA9AFDF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9CD6-D114-43C3-BD43-7978AA9AFDF8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9CD6-D114-43C3-BD43-7978AA9AFDF8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9CD6-D114-43C3-BD43-7978AA9AFDF8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9CD6-D114-43C3-BD43-7978AA9AFDF8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9CD6-D114-43C3-BD43-7978AA9AFDF8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9CD6-D114-43C3-BD43-7978AA9AFDF8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6B65E2-D4A8-4056-93F4-9C5B34CF17F7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043E09-980A-406D-8757-0125237EDF0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videoplayback.l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iq/url?sa=i&amp;rct=j&amp;q=&amp;esrc=s&amp;frm=1&amp;source=images&amp;cd=&amp;cad=rja&amp;docid=qdSbyGkBQooYlM&amp;tbnid=11546_8v_2-u9M:&amp;ved=0CAUQjRw&amp;url=http://www.picturesanimations.com/thank_you/&amp;ei=Qn-KUs_3BsSU0QXN_4DICQ&amp;bvm=bv.56643336,d.bGE&amp;psig=AFQjCNEtfJUl9z6liuwR_craBim6MWZbIA&amp;ust=13848946235717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iq/url?sa=i&amp;rct=j&amp;q=&amp;esrc=s&amp;frm=1&amp;source=images&amp;cd=&amp;cad=rja&amp;docid=4G8ZJXhc0bBRpM&amp;tbnid=_6xdbdDbfr4NpM:&amp;ved=&amp;url=http://www.uobabylon.edu.iq/uobColeges/service_showrest.aspx?fid=9&amp;pubid=4961&amp;ei=d1-KUta5KcrD4gTst4HIAw&amp;bvm=bv.56643336,d.bGE&amp;psig=AFQjCNE1f_ia_ztDy2lJX66nQDyOxUVIrg&amp;ust=138488652011117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584" y="2276872"/>
            <a:ext cx="7772400" cy="1470025"/>
          </a:xfrm>
          <a:prstGeom prst="rect">
            <a:avLst/>
          </a:prstGeom>
          <a:effectLst>
            <a:outerShdw dist="68392" dir="1308085" algn="ctr" rotWithShape="0">
              <a:schemeClr val="bg1"/>
            </a:outerShdw>
          </a:effectLst>
        </p:spPr>
        <p:txBody>
          <a:bodyPr vert="horz" lIns="91440" tIns="45720" rIns="91440" bIns="45720"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6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الهندسة الصناعية</a:t>
            </a:r>
            <a:endParaRPr kumimoji="0" lang="en-US" sz="6600" b="0" i="0" u="none" strike="noStrike" kern="1200" cap="none" spc="0" normalizeH="0" baseline="0" noProof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6600" b="0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 </a:t>
            </a: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16632"/>
            <a:ext cx="3352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University of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Diyala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College of Engineering</a:t>
            </a:r>
          </a:p>
          <a:p>
            <a:pPr algn="ctr" rtl="0">
              <a:spcBef>
                <a:spcPct val="500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Material Engineering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Dep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rtl="0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Class: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Fourth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Class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12296" y="431800"/>
            <a:ext cx="3456384" cy="990600"/>
          </a:xfrm>
          <a:prstGeom prst="ellipseRibbon">
            <a:avLst>
              <a:gd name="adj1" fmla="val 39264"/>
              <a:gd name="adj2" fmla="val 63537"/>
              <a:gd name="adj3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ar-IQ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47466" y="759331"/>
            <a:ext cx="2051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Leature-3</a:t>
            </a:r>
            <a:endParaRPr lang="ar-IQ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85786" y="5572140"/>
            <a:ext cx="7772400" cy="1037977"/>
          </a:xfrm>
          <a:prstGeom prst="rect">
            <a:avLst/>
          </a:prstGeom>
          <a:effectLst>
            <a:outerShdw dist="68392" dir="1308085" algn="ctr" rotWithShape="0">
              <a:schemeClr val="bg1"/>
            </a:outerShdw>
          </a:effectLst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IQ" sz="48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م/ الدراسات الفنية والإقتصادية لجدوى </a:t>
            </a:r>
            <a:r>
              <a:rPr lang="ar-IQ" sz="48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المشاريع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algn="ctr">
              <a:lnSpc>
                <a:spcPct val="80000"/>
              </a:lnSpc>
              <a:defRPr/>
            </a:pPr>
            <a:r>
              <a:rPr lang="ar-IQ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مدرس المادة</a:t>
            </a:r>
          </a:p>
          <a:p>
            <a:pPr algn="ctr">
              <a:lnSpc>
                <a:spcPct val="80000"/>
              </a:lnSpc>
              <a:defRPr/>
            </a:pPr>
            <a:r>
              <a:rPr lang="ar-IQ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أ.م.د. مزهر طه محمد </a:t>
            </a:r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" name="صورة 9" descr="1235042_296397363831861_1401777003_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9" b="11926"/>
          <a:stretch>
            <a:fillRect/>
          </a:stretch>
        </p:blipFill>
        <p:spPr bwMode="auto">
          <a:xfrm>
            <a:off x="4067944" y="332656"/>
            <a:ext cx="1262418" cy="10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51720" y="1007016"/>
            <a:ext cx="6192688" cy="1989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23517" t="30515" r="22247" b="43892"/>
          <a:stretch>
            <a:fillRect/>
          </a:stretch>
        </p:blipFill>
        <p:spPr bwMode="auto">
          <a:xfrm>
            <a:off x="899592" y="548680"/>
            <a:ext cx="79208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5508104" y="526584"/>
            <a:ext cx="3203848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/>
              <a:t>6- المبيعات و الربح السنوي </a:t>
            </a:r>
            <a:endParaRPr lang="ar-IQ" sz="24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4932040" y="121920"/>
            <a:ext cx="720080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dirty="0" smtClean="0"/>
              <a:t>6</a:t>
            </a:r>
            <a:endParaRPr lang="ar-IQ" sz="4800" dirty="0"/>
          </a:p>
        </p:txBody>
      </p:sp>
      <p:pic>
        <p:nvPicPr>
          <p:cNvPr id="26628" name="Picture 4" descr="https://encrypted-tbn0.gstatic.com/images?q=tbn:ANd9GcTRp7QsxRIf6jGTago1lk_H95yNMZJYkWE0IMqLk1wSbR4fEQ3v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1389623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 l="23517" t="55549" r="22800" b="8485"/>
          <a:stretch>
            <a:fillRect/>
          </a:stretch>
        </p:blipFill>
        <p:spPr bwMode="auto">
          <a:xfrm>
            <a:off x="1259632" y="3284984"/>
            <a:ext cx="74888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2771800" y="3284984"/>
            <a:ext cx="6012160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/>
              <a:t>7- القيمة المضافة الاجمالية تتضمن مجموع مردودات عناصر الانتاج </a:t>
            </a:r>
            <a:r>
              <a:rPr lang="ar-IQ" b="1" dirty="0" err="1" smtClean="0"/>
              <a:t>التالية :</a:t>
            </a:r>
            <a:r>
              <a:rPr lang="ar-IQ" b="1" dirty="0" smtClean="0"/>
              <a:t> </a:t>
            </a:r>
            <a:endParaRPr lang="ar-IQ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2483768" y="2996952"/>
            <a:ext cx="432048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/>
              <a:t>7</a:t>
            </a:r>
            <a:endParaRPr lang="ar-IQ" sz="3200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372200" y="5069418"/>
            <a:ext cx="2267744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/>
              <a:t>8- ربحية المشروع و تكون </a:t>
            </a:r>
            <a:endParaRPr lang="ar-IQ" b="1" dirty="0"/>
          </a:p>
        </p:txBody>
      </p:sp>
      <p:sp>
        <p:nvSpPr>
          <p:cNvPr id="13" name="شكل بيضاوي 12"/>
          <p:cNvSpPr/>
          <p:nvPr/>
        </p:nvSpPr>
        <p:spPr>
          <a:xfrm>
            <a:off x="6084168" y="4869160"/>
            <a:ext cx="432048" cy="4594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/>
              <a:t>8</a:t>
            </a:r>
            <a:endParaRPr lang="ar-IQ" sz="3200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408712" y="5645482"/>
            <a:ext cx="2267744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/>
              <a:t>9-قيمة نقطة التعادل تكون </a:t>
            </a:r>
            <a:endParaRPr lang="ar-IQ" b="1" dirty="0"/>
          </a:p>
        </p:txBody>
      </p:sp>
      <p:sp>
        <p:nvSpPr>
          <p:cNvPr id="15" name="شكل بيضاوي 14"/>
          <p:cNvSpPr/>
          <p:nvPr/>
        </p:nvSpPr>
        <p:spPr>
          <a:xfrm>
            <a:off x="6084168" y="5445224"/>
            <a:ext cx="432048" cy="4594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/>
              <a:t>9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34032" t="32110" r="21140" b="61000"/>
          <a:stretch>
            <a:fillRect/>
          </a:stretch>
        </p:blipFill>
        <p:spPr bwMode="auto">
          <a:xfrm>
            <a:off x="2555776" y="1124744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5940152" y="1124744"/>
            <a:ext cx="2664296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IQ" b="1" dirty="0" smtClean="0"/>
              <a:t>10- مدة اطفاء </a:t>
            </a:r>
            <a:r>
              <a:rPr lang="ar-IQ" b="1" dirty="0" err="1" smtClean="0"/>
              <a:t>المشروع </a:t>
            </a:r>
            <a:r>
              <a:rPr lang="ar-IQ" b="1" dirty="0" smtClean="0"/>
              <a:t>:سنة</a:t>
            </a:r>
            <a:endParaRPr lang="ar-IQ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763688" y="4941168"/>
            <a:ext cx="60486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dirty="0" smtClean="0">
                <a:solidFill>
                  <a:srgbClr val="FF0000"/>
                </a:solidFill>
                <a:cs typeface="PT Bold Heading" pitchFamily="2" charset="-78"/>
              </a:rPr>
              <a:t>تكون ربحية المشروع اعلى من 25% ومدة اطفاء المشروع 4 </a:t>
            </a:r>
            <a:r>
              <a:rPr lang="ar-IQ" sz="3200" dirty="0" err="1" smtClean="0">
                <a:solidFill>
                  <a:srgbClr val="FF0000"/>
                </a:solidFill>
                <a:cs typeface="PT Bold Heading" pitchFamily="2" charset="-78"/>
              </a:rPr>
              <a:t>سنوات .</a:t>
            </a:r>
            <a:r>
              <a:rPr lang="ar-IQ" sz="3200" dirty="0" smtClean="0">
                <a:solidFill>
                  <a:srgbClr val="FF0000"/>
                </a:solidFill>
                <a:cs typeface="PT Bold Heading" pitchFamily="2" charset="-78"/>
              </a:rPr>
              <a:t> لذا فان المشروع مجدي من الناحية الاقتصادية </a:t>
            </a:r>
            <a:endParaRPr lang="ar-IQ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l="35693" t="25219" r="41616" b="68874"/>
          <a:stretch>
            <a:fillRect/>
          </a:stretch>
        </p:blipFill>
        <p:spPr bwMode="auto">
          <a:xfrm>
            <a:off x="1403648" y="2204864"/>
            <a:ext cx="492054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6228184" y="2492896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النسبة المؤوية لحد </a:t>
            </a:r>
            <a:r>
              <a:rPr lang="ar-IQ" b="1" dirty="0" err="1" smtClean="0"/>
              <a:t>الامان =</a:t>
            </a:r>
            <a:r>
              <a:rPr lang="ar-IQ" b="1" dirty="0" smtClean="0"/>
              <a:t> </a:t>
            </a:r>
            <a:endParaRPr lang="ar-IQ" b="1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 l="33479" t="50812" r="22246" b="35407"/>
          <a:stretch>
            <a:fillRect/>
          </a:stretch>
        </p:blipFill>
        <p:spPr bwMode="auto">
          <a:xfrm>
            <a:off x="961313" y="3140968"/>
            <a:ext cx="69950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رابط مستقيم 13"/>
          <p:cNvCxnSpPr/>
          <p:nvPr/>
        </p:nvCxnSpPr>
        <p:spPr>
          <a:xfrm flipH="1">
            <a:off x="2123728" y="3836338"/>
            <a:ext cx="30963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5111832" y="3579838"/>
            <a:ext cx="27363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000" b="1" dirty="0" smtClean="0"/>
              <a:t>النسبة المؤوية لحد </a:t>
            </a:r>
            <a:r>
              <a:rPr lang="ar-IQ" sz="2000" b="1" dirty="0" err="1" smtClean="0"/>
              <a:t>الامان =</a:t>
            </a:r>
            <a:r>
              <a:rPr lang="ar-IQ" sz="2000" b="1" dirty="0" smtClean="0"/>
              <a:t> 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-gDy-DKGeoiC1NMvJcng9pRCwdhhNqpy--i58o52yTiAfTYI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5976664" cy="245196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123728" y="692696"/>
            <a:ext cx="60486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dirty="0" smtClean="0">
                <a:solidFill>
                  <a:srgbClr val="C00000"/>
                </a:solidFill>
                <a:cs typeface="PT Bold Heading" pitchFamily="2" charset="-78"/>
              </a:rPr>
              <a:t>فلم توضيحي عن كيفية اختيار </a:t>
            </a:r>
            <a:r>
              <a:rPr lang="ar-IQ" sz="2800" dirty="0" err="1" smtClean="0">
                <a:solidFill>
                  <a:srgbClr val="C00000"/>
                </a:solidFill>
                <a:cs typeface="PT Bold Heading" pitchFamily="2" charset="-78"/>
              </a:rPr>
              <a:t>مشــــــــروع </a:t>
            </a:r>
            <a:r>
              <a:rPr lang="ar-IQ" sz="2800" dirty="0" smtClean="0">
                <a:solidFill>
                  <a:srgbClr val="C00000"/>
                </a:solidFill>
                <a:cs typeface="PT Bold Heading" pitchFamily="2" charset="-78"/>
              </a:rPr>
              <a:t>( فتح قناة </a:t>
            </a:r>
            <a:r>
              <a:rPr lang="ar-IQ" sz="2800" dirty="0" err="1" smtClean="0">
                <a:solidFill>
                  <a:srgbClr val="C00000"/>
                </a:solidFill>
                <a:cs typeface="PT Bold Heading" pitchFamily="2" charset="-78"/>
              </a:rPr>
              <a:t>فضائية </a:t>
            </a:r>
            <a:r>
              <a:rPr lang="ar-IQ" sz="2800" dirty="0" smtClean="0">
                <a:solidFill>
                  <a:srgbClr val="C00000"/>
                </a:solidFill>
                <a:cs typeface="PT Bold Heading" pitchFamily="2" charset="-78"/>
              </a:rPr>
              <a:t>) و الدراسات الفنية </a:t>
            </a:r>
            <a:r>
              <a:rPr lang="ar-IQ" sz="2800" dirty="0" err="1" smtClean="0">
                <a:solidFill>
                  <a:srgbClr val="C00000"/>
                </a:solidFill>
                <a:cs typeface="PT Bold Heading" pitchFamily="2" charset="-78"/>
              </a:rPr>
              <a:t>والإقتصادية</a:t>
            </a:r>
            <a:r>
              <a:rPr lang="ar-IQ" sz="2800" dirty="0" smtClean="0">
                <a:solidFill>
                  <a:srgbClr val="C00000"/>
                </a:solidFill>
                <a:cs typeface="PT Bold Heading" pitchFamily="2" charset="-78"/>
              </a:rPr>
              <a:t> لجدوى المشروع </a:t>
            </a:r>
            <a:endParaRPr lang="ar-IQ" dirty="0" smtClean="0">
              <a:solidFill>
                <a:srgbClr val="C0000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99592" y="1694413"/>
            <a:ext cx="824440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sz="2800" b="1" dirty="0"/>
          </a:p>
          <a:p>
            <a:r>
              <a:rPr lang="ar-IQ" sz="2800" b="1" dirty="0" smtClean="0"/>
              <a:t>1- تكوين خمسة </a:t>
            </a:r>
            <a:r>
              <a:rPr lang="ar-IQ" sz="2800" b="1" dirty="0" err="1" smtClean="0"/>
              <a:t>مجاميع .</a:t>
            </a:r>
            <a:endParaRPr lang="ar-IQ" sz="2800" b="1" dirty="0" smtClean="0"/>
          </a:p>
          <a:p>
            <a:pPr marL="365125" indent="-365125"/>
            <a:r>
              <a:rPr lang="ar-IQ" sz="2800" b="1" dirty="0" smtClean="0"/>
              <a:t>2- كل مجموعة تكتب دراسة جدوى لأحد المشاريع وذلك بالاعتماد على النقاط </a:t>
            </a:r>
            <a:r>
              <a:rPr lang="ar-IQ" sz="2800" b="1" dirty="0" err="1" smtClean="0"/>
              <a:t>العشرة </a:t>
            </a:r>
            <a:r>
              <a:rPr lang="ar-IQ" sz="2800" b="1" dirty="0" smtClean="0"/>
              <a:t>( شرط توفر النقاط </a:t>
            </a:r>
            <a:r>
              <a:rPr lang="ar-IQ" sz="2800" b="1" dirty="0" err="1" smtClean="0"/>
              <a:t>العشرة </a:t>
            </a:r>
            <a:r>
              <a:rPr lang="ar-IQ" sz="2800" b="1" dirty="0" smtClean="0"/>
              <a:t>) حتى لو كان المشروع </a:t>
            </a:r>
            <a:r>
              <a:rPr lang="ar-IQ" sz="2800" b="1" dirty="0" err="1" smtClean="0"/>
              <a:t>وهمي .</a:t>
            </a:r>
            <a:endParaRPr lang="ar-IQ" sz="2800" b="1" dirty="0" smtClean="0"/>
          </a:p>
          <a:p>
            <a:pPr marL="365125" indent="-365125"/>
            <a:r>
              <a:rPr lang="ar-IQ" sz="2800" b="1" dirty="0" smtClean="0"/>
              <a:t>3- يفضل ان يكون مشروع </a:t>
            </a:r>
            <a:r>
              <a:rPr lang="ar-IQ" sz="2800" b="1" dirty="0" err="1" smtClean="0"/>
              <a:t>حقيقي</a:t>
            </a:r>
            <a:r>
              <a:rPr lang="ar-IQ" sz="2800" b="1" dirty="0" smtClean="0"/>
              <a:t> </a:t>
            </a:r>
            <a:r>
              <a:rPr lang="ar-IQ" sz="2800" b="1" dirty="0" err="1" smtClean="0"/>
              <a:t>مثل </a:t>
            </a:r>
            <a:r>
              <a:rPr lang="ar-IQ" sz="2800" b="1" dirty="0" smtClean="0"/>
              <a:t>( </a:t>
            </a:r>
            <a:r>
              <a:rPr lang="ar-IQ" sz="2800" b="1" dirty="0" err="1" smtClean="0"/>
              <a:t>محل </a:t>
            </a:r>
            <a:r>
              <a:rPr lang="ar-IQ" sz="2800" b="1" dirty="0" smtClean="0"/>
              <a:t>، </a:t>
            </a:r>
            <a:r>
              <a:rPr lang="ar-IQ" sz="2800" b="1" dirty="0" err="1" smtClean="0"/>
              <a:t>مصنع </a:t>
            </a:r>
            <a:r>
              <a:rPr lang="ar-IQ" sz="2800" b="1" dirty="0" smtClean="0"/>
              <a:t>، ورشة </a:t>
            </a:r>
            <a:r>
              <a:rPr lang="ar-IQ" sz="2800" b="1" dirty="0" err="1" smtClean="0"/>
              <a:t>نجارة </a:t>
            </a:r>
            <a:r>
              <a:rPr lang="ar-IQ" sz="2800" b="1" dirty="0" smtClean="0"/>
              <a:t>، </a:t>
            </a:r>
            <a:r>
              <a:rPr lang="ar-IQ" sz="2800" b="1" dirty="0" err="1" smtClean="0"/>
              <a:t>حدادة </a:t>
            </a:r>
            <a:r>
              <a:rPr lang="ar-IQ" sz="2800" b="1" dirty="0" smtClean="0"/>
              <a:t>، محل </a:t>
            </a:r>
            <a:r>
              <a:rPr lang="ar-IQ" sz="2800" b="1" dirty="0" err="1" smtClean="0"/>
              <a:t>موبليات</a:t>
            </a:r>
            <a:r>
              <a:rPr lang="ar-IQ" sz="2800" b="1" dirty="0" smtClean="0"/>
              <a:t> ) اي مشروع متوفر </a:t>
            </a:r>
            <a:r>
              <a:rPr lang="ar-IQ" sz="2800" b="1" dirty="0" err="1" smtClean="0"/>
              <a:t>لديكم .</a:t>
            </a:r>
            <a:endParaRPr lang="ar-IQ" sz="2800" b="1" dirty="0" smtClean="0"/>
          </a:p>
          <a:p>
            <a:pPr marL="365125" indent="-365125"/>
            <a:r>
              <a:rPr lang="ar-IQ" sz="2800" b="1" dirty="0" smtClean="0"/>
              <a:t>4- موعد التسليم  </a:t>
            </a:r>
            <a:r>
              <a:rPr lang="ar-IQ" sz="2800" b="1" dirty="0" err="1" smtClean="0"/>
              <a:t>04/12/2013.</a:t>
            </a:r>
            <a:r>
              <a:rPr lang="ar-IQ" sz="2800" b="1" dirty="0" smtClean="0"/>
              <a:t> اخر موعد </a:t>
            </a:r>
            <a:r>
              <a:rPr lang="ar-IQ" sz="2800" b="1" dirty="0" err="1" smtClean="0"/>
              <a:t>للتسليم .</a:t>
            </a:r>
            <a:r>
              <a:rPr lang="ar-IQ" sz="2800" b="1" dirty="0" smtClean="0"/>
              <a:t> اي مجموعة تسلم في البداية لديها 10 درجات </a:t>
            </a:r>
            <a:r>
              <a:rPr lang="ar-IQ" sz="2800" b="1" dirty="0" err="1" smtClean="0"/>
              <a:t>اضافية .</a:t>
            </a:r>
            <a:endParaRPr lang="ar-IQ" sz="2800" b="1" dirty="0" smtClean="0"/>
          </a:p>
          <a:p>
            <a:pPr marL="365125" indent="-365125"/>
            <a:r>
              <a:rPr lang="ar-IQ" sz="2800" b="1" dirty="0" smtClean="0"/>
              <a:t>5- ان تكون الحسابات مطبوعة بنظام ورود او نظام </a:t>
            </a:r>
            <a:r>
              <a:rPr lang="ar-IQ" sz="2800" b="1" dirty="0" err="1" smtClean="0"/>
              <a:t>اكســل </a:t>
            </a:r>
            <a:r>
              <a:rPr lang="ar-IQ" sz="2800" b="1" dirty="0" smtClean="0"/>
              <a:t>( يفضل نظام </a:t>
            </a:r>
            <a:r>
              <a:rPr lang="ar-IQ" sz="2800" b="1" dirty="0" err="1" smtClean="0"/>
              <a:t>اكسل )</a:t>
            </a:r>
            <a:r>
              <a:rPr lang="ar-IQ" sz="2800" b="1" dirty="0" smtClean="0"/>
              <a:t> </a:t>
            </a:r>
          </a:p>
          <a:p>
            <a:endParaRPr lang="ar-IQ" sz="2800" b="1" dirty="0" smtClean="0"/>
          </a:p>
        </p:txBody>
      </p:sp>
      <p:sp>
        <p:nvSpPr>
          <p:cNvPr id="29698" name="AutoShape 2" descr="data:image/jpeg;base64,/9j/4AAQSkZJRgABAQAAAQABAAD/2wCEAAkGBhQSEBUUEhQWFBUVFxoXFxYXFxcWFxUUFxccFxwXHB0XHSYfGRwkHBsXHy8gIycpLCwsHR4xNTAqNSYrLCkBCQoKDgwOFw8PGi8kHx4qLSwpLyoyKSwpLC0pLiwsKSwwLCwsKSksKSwsLCwpLCwpKSwsLCwsKSkpKSwsLCwsLP/AABEIAMUBAAMBIgACEQEDEQH/xAAbAAACAgMBAAAAAAAAAAAAAAAABQEGAgQHA//EAE4QAAIBAgIECAkJBgUEAAcAAAECAwARBCEFEjFBBhMUIlFxktEWNVJTYYGRstIHIzIzQlRiofBDcnOiweEXJIKx4iVjk6MVNER1wsPT/8QAGgEBAAMBAQEAAAAAAAAAAAAAAAEDBAUCBv/EADURAAICAAMGAwUIAgMAAAAAAAABAgMEERMFEjFRUnEUIaEWMkFTYRUiIzNCgZGxBiRywfD/2gAMAwEAAhEDEQA/AOWaL0VC8BklJFibm9gALDcD016cjwXnD7W+CjCeL36z76Vtw4ZdVeav0V+yu9R6Kwzm0223x+Bbs/Z9mPnYlPLdZp8jwXnD2m+CjkeC84e03wU6i0DI0fGLAWTW1NZYwwL+TZQTf1VqnDLrapVdYbVKqGHqtcV41HzZ0o7Acm4q/wA0L+SYLzh7TfBRyTBecPab4KYcjHkr2V7qjkg8leyvdUay5st9mbvmmhyTBecPab4KOSYLzh7TfBW/yQeSvZXuo5KPIXsr3U1lzY9mbvmmhyPBecPab4KOSYLzh9rfBW/yYeQvYXuqeSjyF7K91RrLmx7M2/OF/I8F5w+1vgo5JgvOH2t8Fb/Jh5K9le6o5OPJXsr3U1vq/Qn2Zt+caPJMF5w+1vgo5JgvOHtN8Fb/ACceSvZXuqyaF4IrLgpMQcK+IJmSKNYSiMigEySnWBVgDZbMN27M1ZXJzeSbMmL2HLCw353PkUzkeC84fa3wUckwXnD7W+CujaY+SCeMscNxWJUE5aqRy2/dbmt7Rs2VTcXowxPqSxCN/JdAp6xcZj0i9TNyhxzPGH2RG/3MR58viK+SYLzh7TfBRyTBecPab4K3xhh5K9le6p5Kvkr2V7qr1lzZu9mLfnC/keC84fa3wUcjwXnD7W+Ct/k6+SvZXuoGHHkr2V7qjW+rI9mbfnGhyTBecPab4KOR4Lzh7TfBTA4UeSvZXurIYMeQvZXuprLmx7M2/OFvI8F5w9pvgo5HgvOHtN8FNORrb6Cdle6oOEXyF7K91NZc2T7MXfOFnI8F5w9pvgo5HgvOHtN8FMuSL5Cdle6o5Kvkr2V7qnWXNj2Yu+cLuR4Lzh7TfBRyTBecPab4KeaN0Lx80cKKmtI4UHUXIE3ZupVDMeqrTpv5JJYiThwk6+SURJB6PJb8ttWRbks02YbtjqmxVzvybOdckwXnD2m+Cp5HgvOH2t8FM5tH6jFHjCONqtGFYeoi/rrHkY8heyvdVbty4tmuH+N2TWcbsxbyTBecPtb4K89KaLiWASREm5FiTcEG46BvFMcRhBqNzV+i32VH2T6K08Wf+nJ1j3nqyE22mm+ORytobPswFlac295kYTxe/WffSmuEHMX91fdFK8H4vfrPvpTDDyjUUfgUfyiq7fj/AMjr/wCM/m3nY+CGACYLCh/pAcdb6PPlDEX33CyEbsxW9NoWN01JFSRTM0rB11tbWkaXVzvbnFfUCLbq5ZgeHOKiACyl1AsFkAksP3jz/wCb2U7wHypMBaaFT6YmKfyuSP5qoe9nnFl12zsQpOWWefIeYz5PsO5OqHjLy/YfmxxKlsla684rstkXO4AUi0l8n7IszxShli2K6FWchA1gVNt4Uc3M9FWDB/KJhHtrM0R6JEIA/wBSawA7vXT3B6UimW8TpKMr6jK+YztYHaMjs6KOUviimN+Jp8lJrucwxPA/FRuymEtqAaxjYOoDE2O5vssdlK2TVsGBW+wMChNxuDAE12mWFWDKftgqbZHMah2Z3tvqThkLAsAw1dTVIBXUuCQARvsvsFed6LNte2L4+8k/Q4xxQ/V6gAXroz8BMO0cSmNUYfWtETHrcxr2tkeeV2rsFJsf8nJUHipjcyKsayKraykLckpq2I+cOw5Lsqd1PgzoV7aqfvxa9SpMo3VksYtTHF8D8VHr2RZFjYISjgXJVWFlfVJ+moyvmbUpxIeFisqPGwNrMpGdgbdBNiDl0ijgzo142i33ZI9eJ2ADWY2CjymJsq+skD112HRcQw2Hhw8b3ESAPawLyNcu4sb5lmPoNq518n2C4/GByuskA4w5XUyk6sQI/euwtsKDMba6ViZdRWLMsahSNd2XUW+QuWyzNrgZn8q6GFShBzkfL7cxGrcqo8I/2ekeJIIU21m+jewPQbBttl3Z2uCayxAjcFMREJVJuQ6grmw1rekXY/llYX5tidG4NdH4qV8RFisXHeSTEK5DxztzY9VlzADWsuwn1W6JgUdsLE84AmaNdYCxIkC3cbfyFxcHft913akvo/2yOLOtQWaZUNI/J3AcRHHAzYdXjlchjxyji3iUBdchwWEu8n6IyzrT0t8nBggeQYlTqKSAYbX6B9M2qz8MsWcOvKgytxavFmSrO0zw2CMoIuDGbgn183OiaW+UOSaB4uLtrqRcuTY7jsztWdxS99LM6mGsxtlb0ZNpC/Q+hTNPHEZVUObFhGcubfYW6bfnVuHyWruxYy/7P/OufaK0s8MySZHVN7axucum1Wr/ABPfzX859mzIfrr5l2tn9zL0LMKtrbn4ref7Dn/C8fex6Pmf+dS3yZgf/Vj/AMJ//pSX/E9vNf8AsPw/1rL/ABQbzX85+Gqf9r6ehqy2hzfoNz8nA+9D1QE//nUD5Ml+9bdnzBz/AJ6Un5Tj5np/aH4KD8px8z/7D8NR/tfT0GW0ebG5+TNAP/m//Sd2fl7KWt8n0jGXiJFlMTKNVl4ssGQPkbkXF7WNgbbRXl/iafNf+w7h+5+f6K/EfKDP84IrRCRgxNy7CyhbC4AGzbY7tlaKFdm9TLImP2jvLJv98sjb4KaTiweJLzEKdTUVrjVS7XcEi4U2VR6OcN9dLw+kw4DK2sptaxGzds23/V7GuDcdlb9e2vfR2l5cO14XK9K7Yz1rs/2rdG1LyLsZsuy56mecnxR2/HaPgxS6mIjVgL2JBBU22qwsVO3YRVP0t8l7jnYWQOPNykBgOhXAseph1t06GhvlNH0cSpjNra6XZOu21c/6Z1d9G6aR1DRsCvlLa1vVsy6c9npq/wC7LijjJ4jBy+62v6OP6YwbxCSOVGjcI11YZgFTY5Egj0gkbeiq5ivFydY956sXCnTxxc801yVKlY77kCkA29OZ3baruL8XJ1j3nquCSaS6ivbs5z8PKfFhhPFz9Z99KseE4KO8UTiQAPHG1tW5GtGptt9NVzC+Ln6z7yVddH8K4EghUyoCsMSka2wiJQQfTuqLc8nur4mPZVrrnbk8vM0vA6Tzq9n+9Q3A+UftR2P7028MIPOx9oVB4WwH9rF26z/icvQ7vi31+orHBCXzo7H96PA2S4PGi/TqZ39BvTUcK4PPRdv+1T4W4fz0XaHdTOzl6Hl4ne4z/onCxY+IWTGvbocCUW6Png2XoFWLC8JsWotIkEp9GvBfrtr9eQz9FV4cMcP52LtL3VPhnB52PtCj33xj6Gdqp/EucXCuO3PSVLbwomG3b80S57PXTDD6Zhc2SVCT9nW1X25DVezX/W+udnhjB52PtVjJwtw7CzSxMOgkMPYa87mf6WVuEPhI6e0SnIj7YfYRz1IcHrBAPptVE4c6JfE4lUjbVVF123hpZbDpyskaejMW30qi4WwILRziKwsAkmqoyt9DND1FSNmVSeGMB1tbEi7kB5AU1wtlQsAiW1gguAFzI2Z1ZCEk/L+iItVvez4ci7fJtgYsLgudIrPOWfaRrIco9l7AqA99o1gemqt8sHCRR/lkN1YCSQ2F7Eho1B6b3J2eu9PNHmCYscPIkqk2Ti2jLIDsDJkQLG261iRuuk4RcF4cYbuGjaw5ynnFVUABtbIjV1QDYbjbM1tdmX3X5I5UMZu2uy1ef/Zq8DuEk2MxsMixRKsGGaNwF1Q8eVgScgxYJbosc9tdcwpYNfV9ADEHPK5DWuptmc9p9VUDgPomLArKoJkaQrY5JqIFIF2vY2Y5EA55apyNXzBY6IpIXcMi65a5uGRba525ixF77z1AWVbiXkW3Xwtl9zgUj5SoJMU0WHR9VYOc5NmLyOvNO3KyHWt/3B11SG4FSj9qOxTM8OYZCZGmUNIxka7AkMxvY9OqLL1KKPDHDnbNH2h11gulOU20vQ6+Gt0a1FSyFHgdL55ex/ejwMl86Ox/em3hfh/PR9oCp8MoB+1i7Q6uiqvxOXoaPFvrf8inwMl86vY/vWQ4Eyn9qOx/emfhhB56PtCpHDKDz0faGdPxOXoT4t9fqLW4DSj9qOx/esDwLl86Ox/emx4aQ+ej7Q7qBwyg89H2hT8Tl6Dxb6/UT+BkvnR2D31kOBMx/ajsdPrpuOGOH89H2h/T21kOGkA2TRdoU+/y9B4t9fqKBwHl86Ox/eobgTL50dg99NTwzh89H2xUHhnB56PtD9bzTOzl6Dxkuv1FI4Fy+dHY/vWcPA6db6mIKawsdQMmsOg6rC++mXhjh/PJ2hWXhjBt45O2KlOxcF6HiV6n70s/3EeP4HyxwyPxq2SN2tqHYqMxG3LIVWsX4uTrHvPV40nwrhfDzKJoyWhkUDXFyTGygW3kk1R8V4uTrHvvWiveyW91HE2pZvzq888mGE8XSev3kpjhPq4/3E9wUvwni6T/AFe8lMcJ9XH/AA09wVqq4y7nPp4z7nrRU2oq40kUVlaotQEUUUUAWoNFFABooooABsbjJhsYZMOojMdYqxaM4d4iIFZQuJQ3JWSyHP8AEi52zPOVje2eVV2i1GkyGkzpGB4T4Od82MGzVWRdazWsAHBttF828rpF9PhjiGgw5jU5Yi6XF1DRAhn3DWU2VejnHM3INDtQEsLDYNgz1Rc3NhsFzmbbbDoqtVRTzK9NZ5hRRairS0KKLUWoAootRaoAUUWqaAxtU1NFqkEUVNqLUBFFFqKA8sX9VJ+4/umluK8XJ1j3npli/qpP3H9w0txXi5Ose89UW8Y9zNfxh3Jwni6T1++lMsH9XH/DT3BS3CeLpPX76Uywf1cf8NPcFTVxl3FPGfc9qyFYgVlVxoItUEfnsyIv7azqxcLJb4TRQ8nAJ1HWCi/8hz9NAVm1bmI0PLHBFO4URzFxHZrt82dViwtYZ7Mz6bbK1rVZNKyltEaPvukxQ6MhKAPy/W+gKyRUWrP9fr9eyigMdWi1ZVJFAYWotWVQaALUEVNANAFqii9GsPZQEWqQKL1IagACi1AagPQkLVFqy16i9ARXsMDJxRm1G4oNqGS3NDkXCk7srejOvGrNLOU0HGAR/mMc3XqRxEE+izoOnbQgrFqm1QSBa+WdusnYOs9HVWc2GdLa6OhOY10ZLjpGsBcUB50GpqDQHjjPqpP3H9w0txXi5Ose89M8Z9XJ+4/uGlmK8XJ1j3nqi3jHuZ7+MO5OE8XSev30plhPq4/4ae4KW4TxdJ/q99KY4P6uP+GnuClXGXcU8Z9z3BrK9YCpvV5oPRRcgdJt+fqq66f4D4hlwfOw0RjwGHicS4hUPGR6+sBqhgRdhzhkc8zVGBpxwnUf5D/7Xg//ANvTQGcnBco1pcZo6MZ58qucvRxfpG/fVi0lwfgGi8KraQw6rG+KZXAaRZiz6xjSxB1l2b+o1QqsekE/6LgjnlisSuzLnl5P9gM+ugF2guD8+MJEKCyjWkd2CRxAgm7seo/RuctlhemGC4KRTuY8PpDDyzZ6sZimhVyM7RyvzZchfmjPbsqI4I4tEtIVLyYqfilN2CxxwjWJIDWdi1wL9PoN65PbVJuVsL6wNipGYYHcQbEHcRQDDA6HkkxaYVvmZGlETa4vxbb7gHnZbADzrixzvTvEaBwuDuuOklkn28RhgnzaE2Uu8h1NYga2qDkCBnkT6cKsURpfDy2AktgJJR/3g6lrkb+L4sdVqQ6diIxmKDEluUz3Jvf65rbc9lvV6DQDvwJWZePwuKQ4Ua3GyTji5MKVGyRL/OX3atr5bb3rXj0LgJdWOHHMJWIVWmw7Rwu+zVvfWi1jkC17ZDM0aGFtG6RJAIIwq2O4nEEBusbR6arpQEEHMEWI6fRQHtjcI0MjxSDVeNirqdzAf7WIIO8EGmmB0LGkSz412iicXhijCvPiFtfXW51Y49o13sD6MiXkGjBjcVo15jfjsOHnOQMhwpZWuNnP1FB9F7Ut0vp7R+NkGIdMfFJIq6wi5M6EBRqheNe6gC41RkLnroDwxGj8NNDJLgzLG8CmSXDz6jMYVtrTRuhsQt+cpzzGzLWy0moOisC4AusmKjY778bri9ulbH11immMJDDKuFhxDSzRPAZsQ8alIpRZtVILrrZLa+zbfaDELF9EYgAF2wuKimVVBLFMQhgsLZ31wx9QoBdidFyRxRSuto5w/FttvqNqsD5LXBNju6jba4LaHXF4yKB2KI+vrstrqqRs9+dltUDYas2kdJxpMNFTt/lY4YcO0lgWixYUOMSDe1gz6rXG43yBup0VgpMG2kHkukmGhMCtbmmbFOI0ddtxqgsM9jC/oAScHtDT40qsCa7agdySESNT9pyfoj0C56AbGm0HBSKSTiotI4Z5zcLGY5kjdvJWc8xz+6Dv6K8tHJGmjMVIULPLKMHHZmCoBEJmdgMmyawBBFwOk0jdAQQdhyI9GygN1NHMuKTDzq0bcdFFKuRZBI6A7DY81gQQSMwc6f6R4HQ4SV+XYriVMkghijjM87QrIRHIxU6qAqAbEZ+g5DHhXiC8+jnl+vbDYRpv3uMuCfTkc60OGzA6TxhGd5jntvqoq/lYj1UBjpzQSRRxTwTcfh5i6q5jMTRvGQCjhjcnabgAZH0E2LwamxeE0dDCupGMO+JllKcyPlDa4OVjI1lbmrnsva4NUfFaQfiNQsTHHrOqbg5GZHpNW3hfwjxEOMSKGZ0GDSFUUHmCQQqWJX7YIa1m3bLbaA1ouFUOFP8A02JSbD/NzjXlkBGZRDZYlOXXvXfSjS+nsRimDYiVpStwtwoCg2uAFA22G25pnpzCR4mI47DJqZ3xsAN+IkP7ZRbOF8yW3HMgc+1doCKg1lUUB44v6qT9x/cNLcX4uTrHvPTLF/VSfw39w0txfi5Ose89UW8Y9zPfxh3DCeLpPX76Uywn1cf8NPcFLsJ4uk9fvpTHCfVx/wANPcFKuMu4o4z7ntRUVNXmgiQ2UnoBqz/KFEFxcKL9GPBYZF6hxh2+u9VqoRQPogDflYZ0BlamuJ0wraPhwuq2tFiXnL83VKNG66ozvrXYZWtYbd1K6P1/WgLBomWOfBvg5ZkhkWYT4Z5ObEWKcW8LMPok7Qx3nfaxzTg9Bhm1sfNDIBmMNh3MzzbwGKgCOMnaWyIy31XKgCgNzSWk3nnedzz3bWOrsFrAAegAADqFMOG0QXSOKsbjjb7vtIrH+Yn2UltUKgAsAANwFrWoSOMHjUXR2MiLASSvhTGl+cyxz67kZbALknq6RdPU1AoQWyXTIweI0eUYSrh8NGJNUghuO12mFxfOzawHTYZVqYngNOTr4NOU4ZudFJERkh2RujEOjqLAgjduOQr9qyhcoxZCyE7SpKkjcCRt6vTQk3NMcHZ8KI+UR8WZQxVNZWdQpA5wUnVve425XvY5Uz4C6fgwkk7YhSySRLZdVm1pYpOMjXmghc7842A3kVXCguTvJuTvY9JO89dFCCZ52kZnkOs8jMzncWYkta+652dGVWPS/Czj9F4fDknj0ktMSrHjIYlcREufpNYpffcHLYardqAKAd6DxMT4abBzSpBxkqTwyvfixOq8WyOfsB4wAG2X9NgfVuCsUBDY/Ewam3icNIZppx5AsBxak5FzsB+ybEILVjb9fr1UAwx2l3xGL4+QAEyRkIpJWNEKhY1/CALekkmwua2uG4A0njALW464t+KNGb+YsOukpFQqACwFgNwoCR6fX1U74a4mKTSE8kMiypIUbWUgrcRIhAI221fbeklFAb+gtOPg51mjztzXQ2tLETzozfLMbDuNjTDhVoKKIRYjCMGwuJ1jGNjRMPpxEbgt7DosRuuUFYCMAkgC52m2Zt00BnUUUUB44z6qT+G/uGluK8XJ1j3npli/qpP4b+4aW4rxcnWPeeqLeMe5nv4w7hhPF0nr99KZYT6qP+GnuCl2E8XSev30pjhPq4/4ae4KVcZdxRxn3PYVNRU1eaAqQKm1FATai1F/16qL0AatAFFF6Am36/X6yovWFF6EmQqbVhei9AZGoJqKg0IMqioooCb1OtWNFATeovRRQBei9FRQE0UVN6AxoNZXrGgItRRRQk8sX9VJ/Df3DS3FeLk6x7z0yxf1Un8N/cNLcX4uTrHvPVFvGPczXcYdycJ4uk9fvpTHCfVx/wANPcFLcJ4uk9fvpTLC/VR/w09wUq4y7ijjPuet6mootVxpMr0a1e2B0dJO+pDG0jdCi4HWdg9fQasmG4FRx2OLmJbfBh+e/U0mxfV7alIJFVJqC1Xbh5wThgggnwiasTCxzJPOzuxa5Yg2zOwa1UigaJvReooqATeovRRQE1F6KKAm9F6iigJvU61Y0UBN6L1FFATei9RRQE3qL0UUBN6L1FFATei9RRQBRRRQHji/q5P4b+4aXYrxcnWPeemGMccW43mN7DfkhpfivFydY956qt4x7ma/jDuThPF0nr95K3MLiBxaZOeYmxGI+gN4FaWE8XP1n30rofByAHCwZ/so/wA0Xvqh26ak/qX4GrUnNfUq2j8O88yRRIxd72uCoCjMuxIyUZZ+kVc8BwMw8Z+ekbFOP2cXNhB/Exzbq2Z7OjHR5+cmjZiblWAuADHawU6oFwG1sjcZ32kmrLg8TEuopOqz81RqmzMFzGtawJJFhcE52rZU96KkaZQ3G0yI8LIU1FCwRgfVxAID6CRmfX31t4HBxqpGqMt4te972J/3rVxOniv0o9kpRl1s9UEFSi2OuzREyAKCbq6ZtXlh9GvrqxNmUgGRiOeV+bZtWOwKyxapN9XVZI8iRVmZ5TGWj8KuIgxGAkscjJEG3qcmX1Oc7bA9hsrjOLjaKR43V9aNip5pN7bDllmLG269ddxWJMMiTop+aNzb7Uf21sNpsSesVqcNNHhMWs6fVYldovqiQAuuw5ay6+eWYAqq1uMW0j1GClLJnKOUjyX7D91An/C/YburopgUfa/Wf69ftganT+r/AKy7q5/jXyNngVzOecd+F+w3dRx34X7Dd1dIjwqNvFQcMl9v+1PGvkPArmc54z8Ldk0cb+Fuya6Q2FjG8fl3V5vhk3H1U8Y+Q8D9TnXHfhfsnuo478L9hu6ugjDr016LhE3sPzp418h4H6nOjP8AhfsN3Ucf+F+w3dXShhoxv/r+s68isfT6qeNfIeBXM51x34X7DUcf+F+w3dXRuLj6awCJ008a+Q8CuZzs4j8L9hu6jlI8l/8Axv3V0MYiDP5xbjaLi4/WX62BkhO9hvzjlAz9JQAeuvfipdJ58HHqOd8pHkv2G7qnlH4X7D91dFEcZ+jICegG59l/SKjiF3mvPjJL9JPglzKrwdwMU6TKwCSAhllKhWUatrXOZW67Cd59Sx4HClijFQ2rrqCUJ2AqftA7QR+VXDRfB3EYqQzQ4dWQn5vETvqJqWy1EsWNjfNVGtkb51bcPwDUDWx2KaUXvqJbDxLb0g652DPW6qthqKTl8HzPNip3FHPNrkccM34ZOw/dWJxI8l//ABv3V1zTeCwTQ8dguL1UlEcxiJYHXFgWIvdg2rzjuvnakhK9NLcQ63lkeKsMrFnmc+5SPJk/8b91NNGaElnj45VYQhyjuBeQav0isZsWsbL6DuOyrLpDEakZK/SbmIM85Gva/oG0+gGl6ScQQIH4uQZkg3Dm5JLoTZr39B22I21twMZYhOTXkjPiYKlpZ5izhlDAmGQYYXXWcMwuzs3EyX4w2vcZCxA1bHIWqsYvxcnWPeerXpPGcoMhaJVeLDza0ik868LgDZfezENe2W296qmK8XJ1j33rximtRRXwaMV0X+G+bDCeLpOs+/HTPA4+dY0CvzQqgAi9hqiluE8XP1n30plhvoL+6vuiufa8k+53v8dohdbcprgz3wGkpI8QkrtcA6r7uY20+rbXSYkDc0hSGtky66kEEEFdhUoSp9DVzUprC1vRVw4I6SLQgH6UR1DtuVGanp2fmK04O3NODOhtfAxqyshwfEuMOFVSNUG4CrdiXbVW+qCWJJ2nMnO5r3GX63egjds/tXjBJdRY7rDd1bst36zr3Qb77DkB3W/WXRW3I+f4EvGNXPP1bAR15dH6NaOD0fyrATYEm0kGcDZXVda8ZG36JGr/AKfSDTAx5X2Dd6Mt24nZl66Q4zTPJJRiACRGNWQZ86Mjba32TY9QNQ+Ayb4HL30nidjsAykggj6LA2I27jQuk5/KXs1vaZxiz4qaYAIjsCATvta+ey9tlLnxMa7XHqzNciUZOTUVn+x9jTTh9GMrfJ5eebNgabxG5l7NbEukcSFibjEtIhYki2qVYhgd4tzRv2+xphuD8RgVpAWdxewYgKPR6b1rPwahBFwzgX1VZyVAJva2+vKcF7xmvwcrsvD+XcVDhDOWbVcFRkGKWv8AmcqyGm8T5Q7NeemMJxC3U2W+wdByG29rZUiOkFuL6zdIvlf1GuhhsBLEx34tJfUy3W04LKq2LlLLjzH7afnG11Hqt/WvJuEst/rFPUt6RDFE/RT8if8AYCgJM2xW7Nq6EdlYeH5lq9DBLHOf5dP9sdHhFiDkCN+1bf1rA8IMTnzkH+mlS6Lnb7J9ZHfXomgJb/ZHW3dV2jsyvjLMpcMdZ7sH/B1TQvB6OSKOZ8TIeMUNqLxYUa3Rqpfo37b17aT0Pho4JdTXdtRipeR3swB3FsvUKpujtJzxQJFzOYLXuxyv0WHoHqqMRpSdsmkAvcZJcm997E+21caVlKb3TTDZmNnxi/3Y6i0gdXmWUEZAsi6o9HFA29uVhY1idKAnmyK1s7XeTda9hIQOu1ViCDVAAN7bLgE/0rZOKe30/wAh1b7isTks/I6S2ZfwaNvSWlAVtq6zBgQc4wGBB2OW923rpV/8SxAjMYkyOtmbs3O25sSfRXsV1jc591YGGodvlkb6dkwSbs83/RaNK/KLi8Po3CNh+LCspjkcoSyyx802sbC4BOzoqmac5dKglxbTOraxIcsAuqVzZbaqC7rYn8rVYeDvPgxGHI1miKYyFb7TCRxijoJW3++dqUYjhvlqYeONUJLMXiUGRiCp10DMHurMDrliSxI1dVQvSqe8sz5HF1umxw5Fu+TnQ0uHkmwGK5qY2FtUKT81KBaxNrB7G+V/o3Bttq2I0liUdkdl1kZkYauxlYqd/SDSvBcJMTJj4Jy8k8kTqwAGtzbjWAVRYXAtkBsHRV6+UTQ55eDGCvLFWVTq7GtqyXG4iymx3uPVXbW5tJcTTs+yuMm7eGT9BRoeSSQB3IYk8XELWUsTZmI35ggnyVbdWzwmmTDhEW90UyMx+lI8nNW/SxAbLdkK2Y8UIJU1U1kjjfVAOWvZQvOtzeaZOcQbXGWwVVcZK00x1jrEG7HcZCNw3BRb25512JtYWrsv5ZhqrljL92P6n/CNeHEyrFKAy/OK+tzduspBserL1CtTFeLk6x7z01xSAI37je6aVYvxcnWPeeuDCbm031GzbuFhh50RgTg/F79Z99KY4c81f3V90VoYCItgHVQSSTYAXJ5yVMc8oAHJ5cgBkDuFvJrzZHezS5kbBxtOFsudsss2NllArb0RpERYlXvzH5j52AB+iTfoP+9V/lEv3eX2f8axeSRhbk8ufoPw15rhKElI7+L2rgr6pV768ztej5gBYkZbzsz2Hb026NnqGzNpFVyXM+0bDl6do/V65lhuHkyoobAzMwUAtxhUEgZm3FG1+s9dKdI8JMXMTrQzInkJcD1m1z7beiuo7Y5ZpnykbK5PJySLxwp4YGNGWGReO3CwktfbrZ2Fwb3Psrn+Lx+LmvxkxIO7W1R2UAFa4kl+7y+z/jUcbJ93m9h+GqPE2x91L0OnBbO/XZn28iV0c29l9hP9ak6OB2ufUABWPGyfd5fYfho4yX7vN7D8NR4vE8FLLtkjSrNlfF592y76ExweMIW56rY3O0D7XV0+mvfETKDVCWeUG4w8wPSLg+7Wc2MnYWaLEEdF2z6+bnWN1NvNmyG18LW/KSGul51lYDIgG7dGX2fSdv5V5LIi7FA9QpWssgFhhpfYfhrLjpPu83sPw0dcuC/ssjtbB570pJtjUYsCpGPpTx8n3ab2H4ajjZPu03sPw150pf8AmX/bWDXCaG/L6jllKeOk+7zew/DRx8n3ab2H4ajRY+28J1objF1jx9K+USfdpvYfho5RL93m9h+GmiyftvCdaGZloEtLeUy/d5vYfho5VL93m/P4aaMiftvB9aGTTVBmpccVL92l9h+GjlUv3ab2H4aaMiPtzB9aHOitJcRioZtiq4WS+wxPzX/lJPqroOifkawKu0krPNrMWVMljAJJC2XM2BA27q5I80hFuTS+z/jTGfhbpBoljPKQiCw1eYxHpZEDHKw27K1UrdWUj5/aWJw99inXNfU7dPpPR2jV1fmMPsOqNXXIHQoux6K55p7h/Di8SX4qUxiPURyQkkbXJZ0AJuG5tw23VUbKoAZ7k8mmJO0m5J6yVrLjpPu8vs/41Zqyi84Ipqhgn+bbn2G+ktKniiY2Di4AbIOCcrOmVt2Y9grVwfMUC+e89JOZPtrQYuTfk0t+mx+Gs+Pl+7y+z/jTFXWYhJP4fU2bOvwWDnKWonnwNzEyXRv3W900vxfi5Ose+9ZPNKQRyeXMEbDvFvJo0hCVwCKwKkFbg5Ec5zWeuO7up8zBt3G04qyp1PPJinCaZkiXVQi1yc1BzPX1V7+Es3SvYXuoorbpwbzaOXKmtvNxQeEs3SvYXuo8JZulewvdRRTRr6UedCvpQeEs3SvYXuo8JZulewvdRRTRr6UNCvpQeEs3SvYXuo8JZulewvdRRTRr6UNCvpQeEs3SvYXuo8JZulewvdRRTRr6UNCvpQeEs3SvYXuo8JZulewvdRRTRr6UNCvpQeEs3SvYXuo8JZulewvdRRTRr6UNCvpQeEs3SvYXuo8JZulewvdRRTRr6UNCvpQeEs3SvYXuo8JZulewvdRRTRr5IaFfSg8JZulewvdR4SzdK9he6iimjX0oaFfSg8JZulewvdR4SzdK9he6iimjX0oaFfSg8JZulewvdR4SzdK9he6iimjX0oaFfSg8JZulewvdR4SzdK9he6iimjX0oaFfSg8JZulewvdR4SzdK9he6iimjX0oaFfSg8JZulewvdR4SzdK9he6iimjX0oaFfSgPCWbpXsL3Vr4zTMkq6rkWuDkoGYv0dZoooq4LzSJVUIvNJH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9700" name="AutoShape 4" descr="data:image/jpeg;base64,/9j/4AAQSkZJRgABAQAAAQABAAD/2wCEAAkGBhQSEBUUEhQWFBUVFxoXFxYXFxcWFxUUFxccFxwXHB0XHSYfGRwkHBsXHy8gIycpLCwsHR4xNTAqNSYrLCkBCQoKDgwOFw8PGi8kHx4qLSwpLyoyKSwpLC0pLiwsKSwwLCwsKSksKSwsLCwpLCwpKSwsLCwsKSkpKSwsLCwsLP/AABEIAMUBAAMBIgACEQEDEQH/xAAbAAACAgMBAAAAAAAAAAAAAAAABQEGAgQHA//EAE4QAAIBAgIECAkJBgUEAAcAAAECAwARBCEFEjFBBhMUIlFxktEWNVJTYYGRstIHIzIzQlRiofBDcnOiweEXJIKx4iVjk6MVNER1wsPT/8QAGgEBAAMBAQEAAAAAAAAAAAAAAAEDBAUCBv/EADURAAICAAMGAwUIAgMAAAAAAAABAgMEERMFEjFRUnEUIaEWMkFTYRUiIzNCgZGxBiRywfD/2gAMAwEAAhEDEQA/AOWaL0VC8BklJFibm9gALDcD016cjwXnD7W+CjCeL36z76Vtw4ZdVeav0V+yu9R6Kwzm0223x+Bbs/Z9mPnYlPLdZp8jwXnD2m+CjkeC84e03wU6i0DI0fGLAWTW1NZYwwL+TZQTf1VqnDLrapVdYbVKqGHqtcV41HzZ0o7Acm4q/wA0L+SYLzh7TfBRyTBecPab4KYcjHkr2V7qjkg8leyvdUay5st9mbvmmhyTBecPab4KOSYLzh7TfBW/yQeSvZXuo5KPIXsr3U1lzY9mbvmmhyPBecPab4KOSYLzh9rfBW/yYeQvYXuqeSjyF7K91RrLmx7M2/OF/I8F5w+1vgo5JgvOH2t8Fb/Jh5K9le6o5OPJXsr3U1vq/Qn2Zt+caPJMF5w+1vgo5JgvOHtN8Fb/ACceSvZXuqyaF4IrLgpMQcK+IJmSKNYSiMigEySnWBVgDZbMN27M1ZXJzeSbMmL2HLCw353PkUzkeC84fa3wUckwXnD7W+CujaY+SCeMscNxWJUE5aqRy2/dbmt7Rs2VTcXowxPqSxCN/JdAp6xcZj0i9TNyhxzPGH2RG/3MR58viK+SYLzh7TfBRyTBecPab4K3xhh5K9le6p5Kvkr2V7qr1lzZu9mLfnC/keC84fa3wUcjwXnD7W+Ct/k6+SvZXuoGHHkr2V7qjW+rI9mbfnGhyTBecPab4KOR4Lzh7TfBTA4UeSvZXurIYMeQvZXuprLmx7M2/OFvI8F5w9pvgo5HgvOHtN8FNORrb6Cdle6oOEXyF7K91NZc2T7MXfOFnI8F5w9pvgo5HgvOHtN8FMuSL5Cdle6o5Kvkr2V7qnWXNj2Yu+cLuR4Lzh7TfBRyTBecPab4KeaN0Lx80cKKmtI4UHUXIE3ZupVDMeqrTpv5JJYiThwk6+SURJB6PJb8ttWRbks02YbtjqmxVzvybOdckwXnD2m+Cp5HgvOH2t8FM5tH6jFHjCONqtGFYeoi/rrHkY8heyvdVbty4tmuH+N2TWcbsxbyTBecPtb4K89KaLiWASREm5FiTcEG46BvFMcRhBqNzV+i32VH2T6K08Wf+nJ1j3nqyE22mm+ORytobPswFlac295kYTxe/WffSmuEHMX91fdFK8H4vfrPvpTDDyjUUfgUfyiq7fj/AMjr/wCM/m3nY+CGACYLCh/pAcdb6PPlDEX33CyEbsxW9NoWN01JFSRTM0rB11tbWkaXVzvbnFfUCLbq5ZgeHOKiACyl1AsFkAksP3jz/wCb2U7wHypMBaaFT6YmKfyuSP5qoe9nnFl12zsQpOWWefIeYz5PsO5OqHjLy/YfmxxKlsla684rstkXO4AUi0l8n7IszxShli2K6FWchA1gVNt4Uc3M9FWDB/KJhHtrM0R6JEIA/wBSawA7vXT3B6UimW8TpKMr6jK+YztYHaMjs6KOUviimN+Jp8lJrucwxPA/FRuymEtqAaxjYOoDE2O5vssdlK2TVsGBW+wMChNxuDAE12mWFWDKftgqbZHMah2Z3tvqThkLAsAw1dTVIBXUuCQARvsvsFed6LNte2L4+8k/Q4xxQ/V6gAXroz8BMO0cSmNUYfWtETHrcxr2tkeeV2rsFJsf8nJUHipjcyKsayKraykLckpq2I+cOw5Lsqd1PgzoV7aqfvxa9SpMo3VksYtTHF8D8VHr2RZFjYISjgXJVWFlfVJ+moyvmbUpxIeFisqPGwNrMpGdgbdBNiDl0ijgzo142i33ZI9eJ2ADWY2CjymJsq+skD112HRcQw2Hhw8b3ESAPawLyNcu4sb5lmPoNq518n2C4/GByuskA4w5XUyk6sQI/euwtsKDMba6ViZdRWLMsahSNd2XUW+QuWyzNrgZn8q6GFShBzkfL7cxGrcqo8I/2ekeJIIU21m+jewPQbBttl3Z2uCayxAjcFMREJVJuQ6grmw1rekXY/llYX5tidG4NdH4qV8RFisXHeSTEK5DxztzY9VlzADWsuwn1W6JgUdsLE84AmaNdYCxIkC3cbfyFxcHft913akvo/2yOLOtQWaZUNI/J3AcRHHAzYdXjlchjxyji3iUBdchwWEu8n6IyzrT0t8nBggeQYlTqKSAYbX6B9M2qz8MsWcOvKgytxavFmSrO0zw2CMoIuDGbgn183OiaW+UOSaB4uLtrqRcuTY7jsztWdxS99LM6mGsxtlb0ZNpC/Q+hTNPHEZVUObFhGcubfYW6bfnVuHyWruxYy/7P/OufaK0s8MySZHVN7axucum1Wr/ABPfzX859mzIfrr5l2tn9zL0LMKtrbn4ref7Dn/C8fex6Pmf+dS3yZgf/Vj/AMJ//pSX/E9vNf8AsPw/1rL/ABQbzX85+Gqf9r6ehqy2hzfoNz8nA+9D1QE//nUD5Ml+9bdnzBz/AJ6Un5Tj5np/aH4KD8px8z/7D8NR/tfT0GW0ebG5+TNAP/m//Sd2fl7KWt8n0jGXiJFlMTKNVl4ssGQPkbkXF7WNgbbRXl/iafNf+w7h+5+f6K/EfKDP84IrRCRgxNy7CyhbC4AGzbY7tlaKFdm9TLImP2jvLJv98sjb4KaTiweJLzEKdTUVrjVS7XcEi4U2VR6OcN9dLw+kw4DK2sptaxGzds23/V7GuDcdlb9e2vfR2l5cO14XK9K7Yz1rs/2rdG1LyLsZsuy56mecnxR2/HaPgxS6mIjVgL2JBBU22qwsVO3YRVP0t8l7jnYWQOPNykBgOhXAseph1t06GhvlNH0cSpjNra6XZOu21c/6Z1d9G6aR1DRsCvlLa1vVsy6c9npq/wC7LijjJ4jBy+62v6OP6YwbxCSOVGjcI11YZgFTY5Egj0gkbeiq5ivFydY956sXCnTxxc801yVKlY77kCkA29OZ3baruL8XJ1j3nquCSaS6ivbs5z8PKfFhhPFz9Z99KseE4KO8UTiQAPHG1tW5GtGptt9NVzC+Ln6z7yVddH8K4EghUyoCsMSka2wiJQQfTuqLc8nur4mPZVrrnbk8vM0vA6Tzq9n+9Q3A+UftR2P7028MIPOx9oVB4WwH9rF26z/icvQ7vi31+orHBCXzo7H96PA2S4PGi/TqZ39BvTUcK4PPRdv+1T4W4fz0XaHdTOzl6Hl4ne4z/onCxY+IWTGvbocCUW6Png2XoFWLC8JsWotIkEp9GvBfrtr9eQz9FV4cMcP52LtL3VPhnB52PtCj33xj6Gdqp/EucXCuO3PSVLbwomG3b80S57PXTDD6Zhc2SVCT9nW1X25DVezX/W+udnhjB52PtVjJwtw7CzSxMOgkMPYa87mf6WVuEPhI6e0SnIj7YfYRz1IcHrBAPptVE4c6JfE4lUjbVVF123hpZbDpyskaejMW30qi4WwILRziKwsAkmqoyt9DND1FSNmVSeGMB1tbEi7kB5AU1wtlQsAiW1gguAFzI2Z1ZCEk/L+iItVvez4ci7fJtgYsLgudIrPOWfaRrIco9l7AqA99o1gemqt8sHCRR/lkN1YCSQ2F7Eho1B6b3J2eu9PNHmCYscPIkqk2Ti2jLIDsDJkQLG261iRuuk4RcF4cYbuGjaw5ynnFVUABtbIjV1QDYbjbM1tdmX3X5I5UMZu2uy1ef/Zq8DuEk2MxsMixRKsGGaNwF1Q8eVgScgxYJbosc9tdcwpYNfV9ADEHPK5DWuptmc9p9VUDgPomLArKoJkaQrY5JqIFIF2vY2Y5EA55apyNXzBY6IpIXcMi65a5uGRba525ixF77z1AWVbiXkW3Xwtl9zgUj5SoJMU0WHR9VYOc5NmLyOvNO3KyHWt/3B11SG4FSj9qOxTM8OYZCZGmUNIxka7AkMxvY9OqLL1KKPDHDnbNH2h11gulOU20vQ6+Gt0a1FSyFHgdL55ex/ejwMl86Ox/em3hfh/PR9oCp8MoB+1i7Q6uiqvxOXoaPFvrf8inwMl86vY/vWQ4Eyn9qOx/emfhhB56PtCpHDKDz0faGdPxOXoT4t9fqLW4DSj9qOx/esDwLl86Ox/emx4aQ+ej7Q7qBwyg89H2hT8Tl6Dxb6/UT+BkvnR2D31kOBMx/ajsdPrpuOGOH89H2h/T21kOGkA2TRdoU+/y9B4t9fqKBwHl86Ox/eobgTL50dg99NTwzh89H2xUHhnB56PtD9bzTOzl6Dxkuv1FI4Fy+dHY/vWcPA6db6mIKawsdQMmsOg6rC++mXhjh/PJ2hWXhjBt45O2KlOxcF6HiV6n70s/3EeP4HyxwyPxq2SN2tqHYqMxG3LIVWsX4uTrHvPV40nwrhfDzKJoyWhkUDXFyTGygW3kk1R8V4uTrHvvWiveyW91HE2pZvzq888mGE8XSev3kpjhPq4/3E9wUvwni6T/AFe8lMcJ9XH/AA09wVqq4y7nPp4z7nrRU2oq40kUVlaotQEUUUUAWoNFFABooooABsbjJhsYZMOojMdYqxaM4d4iIFZQuJQ3JWSyHP8AEi52zPOVje2eVV2i1GkyGkzpGB4T4Od82MGzVWRdazWsAHBttF828rpF9PhjiGgw5jU5Yi6XF1DRAhn3DWU2VejnHM3INDtQEsLDYNgz1Rc3NhsFzmbbbDoqtVRTzK9NZ5hRRairS0KKLUWoAootRaoAUUWqaAxtU1NFqkEUVNqLUBFFFqKA8sX9VJ+4/umluK8XJ1j3npli/qpP3H9w0txXi5Ose89UW8Y9zNfxh3Jwni6T1++lMsH9XH/DT3BS3CeLpPX76Uywf1cf8NPcFTVxl3FPGfc9qyFYgVlVxoItUEfnsyIv7azqxcLJb4TRQ8nAJ1HWCi/8hz9NAVm1bmI0PLHBFO4URzFxHZrt82dViwtYZ7Mz6bbK1rVZNKyltEaPvukxQ6MhKAPy/W+gKyRUWrP9fr9eyigMdWi1ZVJFAYWotWVQaALUEVNANAFqii9GsPZQEWqQKL1IagACi1AagPQkLVFqy16i9ARXsMDJxRm1G4oNqGS3NDkXCk7srejOvGrNLOU0HGAR/mMc3XqRxEE+izoOnbQgrFqm1QSBa+WdusnYOs9HVWc2GdLa6OhOY10ZLjpGsBcUB50GpqDQHjjPqpP3H9w0txXi5Ose89M8Z9XJ+4/uGlmK8XJ1j3nqi3jHuZ7+MO5OE8XSev30plhPq4/4ae4KW4TxdJ/q99KY4P6uP+GnuClXGXcU8Z9z3BrK9YCpvV5oPRRcgdJt+fqq66f4D4hlwfOw0RjwGHicS4hUPGR6+sBqhgRdhzhkc8zVGBpxwnUf5D/7Xg//ANvTQGcnBco1pcZo6MZ58qucvRxfpG/fVi0lwfgGi8KraQw6rG+KZXAaRZiz6xjSxB1l2b+o1QqsekE/6LgjnlisSuzLnl5P9gM+ugF2guD8+MJEKCyjWkd2CRxAgm7seo/RuctlhemGC4KRTuY8PpDDyzZ6sZimhVyM7RyvzZchfmjPbsqI4I4tEtIVLyYqfilN2CxxwjWJIDWdi1wL9PoN65PbVJuVsL6wNipGYYHcQbEHcRQDDA6HkkxaYVvmZGlETa4vxbb7gHnZbADzrixzvTvEaBwuDuuOklkn28RhgnzaE2Uu8h1NYga2qDkCBnkT6cKsURpfDy2AktgJJR/3g6lrkb+L4sdVqQ6diIxmKDEluUz3Jvf65rbc9lvV6DQDvwJWZePwuKQ4Ua3GyTji5MKVGyRL/OX3atr5bb3rXj0LgJdWOHHMJWIVWmw7Rwu+zVvfWi1jkC17ZDM0aGFtG6RJAIIwq2O4nEEBusbR6arpQEEHMEWI6fRQHtjcI0MjxSDVeNirqdzAf7WIIO8EGmmB0LGkSz412iicXhijCvPiFtfXW51Y49o13sD6MiXkGjBjcVo15jfjsOHnOQMhwpZWuNnP1FB9F7Ut0vp7R+NkGIdMfFJIq6wi5M6EBRqheNe6gC41RkLnroDwxGj8NNDJLgzLG8CmSXDz6jMYVtrTRuhsQt+cpzzGzLWy0moOisC4AusmKjY778bri9ulbH11immMJDDKuFhxDSzRPAZsQ8alIpRZtVILrrZLa+zbfaDELF9EYgAF2wuKimVVBLFMQhgsLZ31wx9QoBdidFyRxRSuto5w/FttvqNqsD5LXBNju6jba4LaHXF4yKB2KI+vrstrqqRs9+dltUDYas2kdJxpMNFTt/lY4YcO0lgWixYUOMSDe1gz6rXG43yBup0VgpMG2kHkukmGhMCtbmmbFOI0ddtxqgsM9jC/oAScHtDT40qsCa7agdySESNT9pyfoj0C56AbGm0HBSKSTiotI4Z5zcLGY5kjdvJWc8xz+6Dv6K8tHJGmjMVIULPLKMHHZmCoBEJmdgMmyawBBFwOk0jdAQQdhyI9GygN1NHMuKTDzq0bcdFFKuRZBI6A7DY81gQQSMwc6f6R4HQ4SV+XYriVMkghijjM87QrIRHIxU6qAqAbEZ+g5DHhXiC8+jnl+vbDYRpv3uMuCfTkc60OGzA6TxhGd5jntvqoq/lYj1UBjpzQSRRxTwTcfh5i6q5jMTRvGQCjhjcnabgAZH0E2LwamxeE0dDCupGMO+JllKcyPlDa4OVjI1lbmrnsva4NUfFaQfiNQsTHHrOqbg5GZHpNW3hfwjxEOMSKGZ0GDSFUUHmCQQqWJX7YIa1m3bLbaA1ouFUOFP8A02JSbD/NzjXlkBGZRDZYlOXXvXfSjS+nsRimDYiVpStwtwoCg2uAFA22G25pnpzCR4mI47DJqZ3xsAN+IkP7ZRbOF8yW3HMgc+1doCKg1lUUB44v6qT9x/cNLcX4uTrHvPTLF/VSfw39w0txfi5Ose89UW8Y9zPfxh3DCeLpPX76Uywn1cf8NPcFLsJ4uk9fvpTHCfVx/wANPcFKuMu4o4z7ntRUVNXmgiQ2UnoBqz/KFEFxcKL9GPBYZF6hxh2+u9VqoRQPogDflYZ0BlamuJ0wraPhwuq2tFiXnL83VKNG66ozvrXYZWtYbd1K6P1/WgLBomWOfBvg5ZkhkWYT4Z5ObEWKcW8LMPok7Qx3nfaxzTg9Bhm1sfNDIBmMNh3MzzbwGKgCOMnaWyIy31XKgCgNzSWk3nnedzz3bWOrsFrAAegAADqFMOG0QXSOKsbjjb7vtIrH+Yn2UltUKgAsAANwFrWoSOMHjUXR2MiLASSvhTGl+cyxz67kZbALknq6RdPU1AoQWyXTIweI0eUYSrh8NGJNUghuO12mFxfOzawHTYZVqYngNOTr4NOU4ZudFJERkh2RujEOjqLAgjduOQr9qyhcoxZCyE7SpKkjcCRt6vTQk3NMcHZ8KI+UR8WZQxVNZWdQpA5wUnVve425XvY5Uz4C6fgwkk7YhSySRLZdVm1pYpOMjXmghc7842A3kVXCguTvJuTvY9JO89dFCCZ52kZnkOs8jMzncWYkta+652dGVWPS/Czj9F4fDknj0ktMSrHjIYlcREufpNYpffcHLYardqAKAd6DxMT4abBzSpBxkqTwyvfixOq8WyOfsB4wAG2X9NgfVuCsUBDY/Ewam3icNIZppx5AsBxak5FzsB+ybEILVjb9fr1UAwx2l3xGL4+QAEyRkIpJWNEKhY1/CALekkmwua2uG4A0njALW464t+KNGb+YsOukpFQqACwFgNwoCR6fX1U74a4mKTSE8kMiypIUbWUgrcRIhAI221fbeklFAb+gtOPg51mjztzXQ2tLETzozfLMbDuNjTDhVoKKIRYjCMGwuJ1jGNjRMPpxEbgt7DosRuuUFYCMAkgC52m2Zt00BnUUUUB44z6qT+G/uGluK8XJ1j3npli/qpP4b+4aW4rxcnWPeeqLeMe5nv4w7hhPF0nr99KZYT6qP+GnuCl2E8XSev30pjhPq4/4ae4KVcZdxRxn3PYVNRU1eaAqQKm1FATai1F/16qL0AatAFFF6Am36/X6yovWFF6EmQqbVhei9AZGoJqKg0IMqioooCb1OtWNFATeovRRQBei9FRQE0UVN6AxoNZXrGgItRRRQk8sX9VJ/Df3DS3FeLk6x7z0yxf1Un8N/cNLcX4uTrHvPVFvGPczXcYdycJ4uk9fvpTHCfVx/wANPcFLcJ4uk9fvpTLC/VR/w09wUq4y7ijjPuet6mootVxpMr0a1e2B0dJO+pDG0jdCi4HWdg9fQasmG4FRx2OLmJbfBh+e/U0mxfV7alIJFVJqC1Xbh5wThgggnwiasTCxzJPOzuxa5Yg2zOwa1UigaJvReooqATeovRRQE1F6KKAm9F6iigJvU61Y0UBN6L1FFATei9RRQE3qL0UUBN6L1FFATei9RRQBRRRQHji/q5P4b+4aXYrxcnWPeemGMccW43mN7DfkhpfivFydY956qt4x7ma/jDuThPF0nr95K3MLiBxaZOeYmxGI+gN4FaWE8XP1n30rofByAHCwZ/so/wA0Xvqh26ak/qX4GrUnNfUq2j8O88yRRIxd72uCoCjMuxIyUZZ+kVc8BwMw8Z+ekbFOP2cXNhB/Exzbq2Z7OjHR5+cmjZiblWAuADHawU6oFwG1sjcZ32kmrLg8TEuopOqz81RqmzMFzGtawJJFhcE52rZU96KkaZQ3G0yI8LIU1FCwRgfVxAID6CRmfX31t4HBxqpGqMt4te972J/3rVxOniv0o9kpRl1s9UEFSi2OuzREyAKCbq6ZtXlh9GvrqxNmUgGRiOeV+bZtWOwKyxapN9XVZI8iRVmZ5TGWj8KuIgxGAkscjJEG3qcmX1Oc7bA9hsrjOLjaKR43V9aNip5pN7bDllmLG269ddxWJMMiTop+aNzb7Uf21sNpsSesVqcNNHhMWs6fVYldovqiQAuuw5ay6+eWYAqq1uMW0j1GClLJnKOUjyX7D91An/C/YburopgUfa/Wf69ftganT+r/AKy7q5/jXyNngVzOecd+F+w3dRx34X7Dd1dIjwqNvFQcMl9v+1PGvkPArmc54z8Ldk0cb+Fuya6Q2FjG8fl3V5vhk3H1U8Y+Q8D9TnXHfhfsnuo478L9hu6ugjDr016LhE3sPzp418h4H6nOjP8AhfsN3Ucf+F+w3dXShhoxv/r+s68isfT6qeNfIeBXM51x34X7DUcf+F+w3dXRuLj6awCJ008a+Q8CuZzs4j8L9hu6jlI8l/8Axv3V0MYiDP5xbjaLi4/WX62BkhO9hvzjlAz9JQAeuvfipdJ58HHqOd8pHkv2G7qnlH4X7D91dFEcZ+jICegG59l/SKjiF3mvPjJL9JPglzKrwdwMU6TKwCSAhllKhWUatrXOZW67Cd59Sx4HClijFQ2rrqCUJ2AqftA7QR+VXDRfB3EYqQzQ4dWQn5vETvqJqWy1EsWNjfNVGtkb51bcPwDUDWx2KaUXvqJbDxLb0g652DPW6qthqKTl8HzPNip3FHPNrkccM34ZOw/dWJxI8l//ABv3V1zTeCwTQ8dguL1UlEcxiJYHXFgWIvdg2rzjuvnakhK9NLcQ63lkeKsMrFnmc+5SPJk/8b91NNGaElnj45VYQhyjuBeQav0isZsWsbL6DuOyrLpDEakZK/SbmIM85Gva/oG0+gGl6ScQQIH4uQZkg3Dm5JLoTZr39B22I21twMZYhOTXkjPiYKlpZ5izhlDAmGQYYXXWcMwuzs3EyX4w2vcZCxA1bHIWqsYvxcnWPeerXpPGcoMhaJVeLDza0ik868LgDZfezENe2W296qmK8XJ1j33rximtRRXwaMV0X+G+bDCeLpOs+/HTPA4+dY0CvzQqgAi9hqiluE8XP1n30plhvoL+6vuiufa8k+53v8dohdbcprgz3wGkpI8QkrtcA6r7uY20+rbXSYkDc0hSGtky66kEEEFdhUoSp9DVzUprC1vRVw4I6SLQgH6UR1DtuVGanp2fmK04O3NODOhtfAxqyshwfEuMOFVSNUG4CrdiXbVW+qCWJJ2nMnO5r3GX63egjds/tXjBJdRY7rDd1bst36zr3Qb77DkB3W/WXRW3I+f4EvGNXPP1bAR15dH6NaOD0fyrATYEm0kGcDZXVda8ZG36JGr/AKfSDTAx5X2Dd6Mt24nZl66Q4zTPJJRiACRGNWQZ86Mjba32TY9QNQ+Ayb4HL30nidjsAykggj6LA2I27jQuk5/KXs1vaZxiz4qaYAIjsCATvta+ey9tlLnxMa7XHqzNciUZOTUVn+x9jTTh9GMrfJ5eebNgabxG5l7NbEukcSFibjEtIhYki2qVYhgd4tzRv2+xphuD8RgVpAWdxewYgKPR6b1rPwahBFwzgX1VZyVAJva2+vKcF7xmvwcrsvD+XcVDhDOWbVcFRkGKWv8AmcqyGm8T5Q7NeemMJxC3U2W+wdByG29rZUiOkFuL6zdIvlf1GuhhsBLEx34tJfUy3W04LKq2LlLLjzH7afnG11Hqt/WvJuEst/rFPUt6RDFE/RT8if8AYCgJM2xW7Nq6EdlYeH5lq9DBLHOf5dP9sdHhFiDkCN+1bf1rA8IMTnzkH+mlS6Lnb7J9ZHfXomgJb/ZHW3dV2jsyvjLMpcMdZ7sH/B1TQvB6OSKOZ8TIeMUNqLxYUa3Rqpfo37b17aT0Pho4JdTXdtRipeR3swB3FsvUKpujtJzxQJFzOYLXuxyv0WHoHqqMRpSdsmkAvcZJcm997E+21caVlKb3TTDZmNnxi/3Y6i0gdXmWUEZAsi6o9HFA29uVhY1idKAnmyK1s7XeTda9hIQOu1ViCDVAAN7bLgE/0rZOKe30/wAh1b7isTks/I6S2ZfwaNvSWlAVtq6zBgQc4wGBB2OW923rpV/8SxAjMYkyOtmbs3O25sSfRXsV1jc591YGGodvlkb6dkwSbs83/RaNK/KLi8Po3CNh+LCspjkcoSyyx802sbC4BOzoqmac5dKglxbTOraxIcsAuqVzZbaqC7rYn8rVYeDvPgxGHI1miKYyFb7TCRxijoJW3++dqUYjhvlqYeONUJLMXiUGRiCp10DMHurMDrliSxI1dVQvSqe8sz5HF1umxw5Fu+TnQ0uHkmwGK5qY2FtUKT81KBaxNrB7G+V/o3Bttq2I0liUdkdl1kZkYauxlYqd/SDSvBcJMTJj4Jy8k8kTqwAGtzbjWAVRYXAtkBsHRV6+UTQ55eDGCvLFWVTq7GtqyXG4iymx3uPVXbW5tJcTTs+yuMm7eGT9BRoeSSQB3IYk8XELWUsTZmI35ggnyVbdWzwmmTDhEW90UyMx+lI8nNW/SxAbLdkK2Y8UIJU1U1kjjfVAOWvZQvOtzeaZOcQbXGWwVVcZK00x1jrEG7HcZCNw3BRb25512JtYWrsv5ZhqrljL92P6n/CNeHEyrFKAy/OK+tzduspBserL1CtTFeLk6x7z01xSAI37je6aVYvxcnWPeeuDCbm031GzbuFhh50RgTg/F79Z99KY4c81f3V90VoYCItgHVQSSTYAXJ5yVMc8oAHJ5cgBkDuFvJrzZHezS5kbBxtOFsudsss2NllArb0RpERYlXvzH5j52AB+iTfoP+9V/lEv3eX2f8axeSRhbk8ufoPw15rhKElI7+L2rgr6pV768ztej5gBYkZbzsz2Hb026NnqGzNpFVyXM+0bDl6do/V65lhuHkyoobAzMwUAtxhUEgZm3FG1+s9dKdI8JMXMTrQzInkJcD1m1z7beiuo7Y5ZpnykbK5PJySLxwp4YGNGWGReO3CwktfbrZ2Fwb3Psrn+Lx+LmvxkxIO7W1R2UAFa4kl+7y+z/jUcbJ93m9h+GqPE2x91L0OnBbO/XZn28iV0c29l9hP9ak6OB2ufUABWPGyfd5fYfho4yX7vN7D8NR4vE8FLLtkjSrNlfF592y76ExweMIW56rY3O0D7XV0+mvfETKDVCWeUG4w8wPSLg+7Wc2MnYWaLEEdF2z6+bnWN1NvNmyG18LW/KSGul51lYDIgG7dGX2fSdv5V5LIi7FA9QpWssgFhhpfYfhrLjpPu83sPw0dcuC/ssjtbB570pJtjUYsCpGPpTx8n3ab2H4ajjZPu03sPw150pf8AmX/bWDXCaG/L6jllKeOk+7zew/DRx8n3ab2H4ajRY+28J1objF1jx9K+USfdpvYfho5RL93m9h+GmiyftvCdaGZloEtLeUy/d5vYfho5VL93m/P4aaMiftvB9aGTTVBmpccVL92l9h+GjlUv3ab2H4aaMiPtzB9aHOitJcRioZtiq4WS+wxPzX/lJPqroOifkawKu0krPNrMWVMljAJJC2XM2BA27q5I80hFuTS+z/jTGfhbpBoljPKQiCw1eYxHpZEDHKw27K1UrdWUj5/aWJw99inXNfU7dPpPR2jV1fmMPsOqNXXIHQoux6K55p7h/Di8SX4qUxiPURyQkkbXJZ0AJuG5tw23VUbKoAZ7k8mmJO0m5J6yVrLjpPu8vs/41Zqyi84Ipqhgn+bbn2G+ktKniiY2Di4AbIOCcrOmVt2Y9grVwfMUC+e89JOZPtrQYuTfk0t+mx+Gs+Pl+7y+z/jTFXWYhJP4fU2bOvwWDnKWonnwNzEyXRv3W900vxfi5Ose+9ZPNKQRyeXMEbDvFvJo0hCVwCKwKkFbg5Ec5zWeuO7up8zBt3G04qyp1PPJinCaZkiXVQi1yc1BzPX1V7+Es3SvYXuoorbpwbzaOXKmtvNxQeEs3SvYXuo8JZulewvdRRTRr6UedCvpQeEs3SvYXuo8JZulewvdRRTRr6UNCvpQeEs3SvYXuo8JZulewvdRRTRr6UNCvpQeEs3SvYXuo8JZulewvdRRTRr6UNCvpQeEs3SvYXuo8JZulewvdRRTRr6UNCvpQeEs3SvYXuo8JZulewvdRRTRr6UNCvpQeEs3SvYXuo8JZulewvdRRTRr6UNCvpQeEs3SvYXuo8JZulewvdRRTRr5IaFfSg8JZulewvdR4SzdK9he6iimjX0oaFfSg8JZulewvdR4SzdK9he6iimjX0oaFfSg8JZulewvdR4SzdK9he6iimjX0oaFfSg8JZulewvdR4SzdK9he6iimjX0oaFfSg8JZulewvdR4SzdK9he6iimjX0oaFfSg8JZulewvdR4SzdK9he6iimjX0oaFfSgPCWbpXsL3Vr4zTMkq6rkWuDkoGYv0dZoooq4LzSJVUIvNJH/2Q=="/>
          <p:cNvSpPr>
            <a:spLocks noChangeAspect="1" noChangeArrowheads="1"/>
          </p:cNvSpPr>
          <p:nvPr/>
        </p:nvSpPr>
        <p:spPr bwMode="auto">
          <a:xfrm>
            <a:off x="-1270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7" name="صورة 6" descr="imagesCAZ24R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0"/>
            <a:ext cx="24384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xISEhMUExIVFhITFxobFhYYFhsWGhkYGxkWFxoZFRccHyksHhwlGxoYIT0iJSkrLi4uGh83RDMtNygtLiwBCgoKDg0OGxAQGywkICQ4ODUrNDcvLTAyNDgsLC83NCw0MiwsLC8vNDQsLywsLDQwLCw0LC80LDQsLCw2MCwsNP/AABEIALMBGQMBIgACEQEDEQH/xAAcAAEAAgMBAQEAAAAAAAAAAAAABQYDBAcCAQj/xAA7EAACAgEDAwMDAwMCAwcFAAABAgMRAAQSIQUGMRMiQTJRYRQjcQdCgVKRM2KhFSRygsHw8RaSsdHh/8QAGQEBAAMBAQAAAAAAAAAAAAAAAAECAwQF/8QALhEAAgIBAwIEBQQDAQAAAAAAAAECEQMSITEEQWFxgfATMlGR0RQiobFiweEF/9oADAMBAAIRAxEAPwDuOMYwBjGMAYxjAGMYwBjGMAYxjAGMYwBjIuTrSsP+7xtqaYq3pNHSkEA7md1Fj7Ak8HIyTvD0y36jR6qBF+qRkV0HgWWjY8c/F5DkkaRxTlwvz9uSz4zQ03WtNIQFmQkkitwBsVYo/IscfnNjW6yOFGkldUjXyzEKB/JOLKuMk6aM+M8RSBlDC6IBFgg8/cHxnvJKjGMYAxjGAMYxgDGM0NXrnsrDH6ri7ttiKRXDPR5/ABP3rBKVm/jIbXdVngG+TS7oh9TQyeoyD5YoyKSo/wCWz+MmFYHkGx/7GRZLi0fcZ4kmVa3MBfiyBf8AGe8kqMYxgDGMYAxjKx/ULr0ui0ck0W3eu0AtyPcyp4HmrvIbolK3RP6rXRR/XIq34BIBP8D5zSk7j0qgEzAK3hiGCnkDhqryQP8AIzhUnes3uaZNFNLIqkN6ZVi/wpIIJKm+CPvR8XYO0+uIWT1GZXk3iMEsPatRni7NgrX4/jjJ5WbTwSh8x2HS6+KUXHIjj/lYH7j/AND/ALHNnOZd2dHkkgC6WZ450YOipubcy81V8UGu/HP2OVHtn+p2s04Qy7tTA7GrYNIOfCv5JG4cOB/P3up70yI4ZTi3HejveMgu1u7NNr0LQswZeHjdSjqePKn+ascZO5cx4GMZWu9+vyaNYSgX9xyG3X4CM/FX9vt4vIbpWCy4zBp9QHuvI85nyQR/UupLGyRKy/qJg/oo10Si7iWrwo4s/kDyci+r9DaTTlZJDLNIEjZjwg3MAzxxXtUgEkH6hXknMnSNMH1ur1DEMyFYE+k+moRZGApjW4upIIU8DiqOZYtQ+rTVxiojHK8Ubg7jaqpDkUKILePxlTVbVXqZ37f09hljEbr4kj/bf4+plrcOPDWD9s1YOpiOOSPXPGCjbdxoCWNlYq5T4sK4I8WjfGE7njQlJ0mhkU1TRMwev7o3jBDD/qL5Ayg986wyyTzkSQj0EgjV1JIcnUOZHRSdpMTbVDUblF1kSkka4sM8j0v0JDo/aXT+pmXULFs0pOyBYyU5U++Wvgk8ADihZ58bXc2mh0UUcWlRDIku/dIUcQl95VqdhzYoCjSg0DQyz9saJNFoIUJpYYrY1XNb3Yj45JPnKJouswTbtRqgF0zz+s0sqcAUV08CKAdzBN7E0QN5rmiKUkvFm+uWWbk23GPHvy/k6foZGaONmFMyKWA8AkAkD/OZ88Qyh1VlNqwBB+4IsZGaruTSxlw0wuMAybVZwlnaN5UELyCOfsc1s4NLb2RLYzX1GtjSMys4EQXcX8jb5vj4zSfuLSrEkxmAjkFoaa2FgWFq6sjmq5H3xaChJ8IlcpvfveDaL0xEFcmVEl5oqJFcqF80x2luQRQ/Iy2ajVKkbSMfYqlif+UC7/2zkPRZdNqwNRqj6cH6t9RJv3FZXorFClgl/TRdzVwNxHi6rN9jfp8dtyatI7JjNfQ62OZA8bBkN8j7g0QQeQQeKPIzU7n1Zh0mokUlWSJyGFEg0eQCQCR5qxlrMNLvSap1kuod/SYLpYw4MgPvklUshRPsikG2HJPAPBz7250mMaeFpYYzPJGjTPtUl5Cql2Zq5trN5vdE6ammgihjUBY1qgK58sf5LEn+TmEmaAMFi9aPd+2ke1GRKUbSHYAgHdyCOKFHzkeJe+YxIju7qsPTdO7Idsk1pCjMfTDkcNR4RVuz4FDIDtPWSaDpcELMv6zUtINKjHglmJRjXhbYH/zjxeRnVunanqvVXBpYtIOIZGKj4otsBsM27weQhFjN2HTLqOs6VPW9YaGN95YcmRT5NUAd7AgAUAg+/GblvfojujhSjpe7S1S+239lu/8ApgemXLK2uZR/3qRBIVf7oh4VR8KK4/yclejaN4YI43k9R0FF9oW//KPAHj/Ge9f1GKAKZHC7jSjksx+yKLLH+BnvS6yOTfscMY2KuB5Vh8MPg/P8EH5zXY89uTW/BnxmoepResIN/wC8ULhKP0AgE3VeSPnA6lEZjAHBmC7igBNL92IFC/sTZybK6WbeMYwQMh+6ujrq9O8Z4sHnj/1BsWAaNg0LB8ZMYyGrBw2SODpky+tAodvUIlRV/wBQktRd0FZRQHnfyfaBIaDuzp2qkZXKoY6ppwoL7uCFBvwa+ebHHmrX/VuFB06eQjkbPH3LqoY8fF3/AI++UT+mDQiNSCvqyhju3XIEEjJskAHgsrMOfGYuKWzOik8eruSfdfURA6jTwmUqF3bBSooNNQv/AE7RwAOeCbyldJ6SNVPsO+GUFnO07g26mQKpJWNgSg/IN8AFcsHf7osu6DURgyKBIFmjVmsXzuaq+4ar4rgZ67J0LSO2qYxbpGsGPaUVnUkldgb3KaFA8A0QSTnU8eFYdUfm99jmhkzLJv8AKfY9EOlv+pRXa423SSPG7qxdKYGPZvj3kWG5NkfY5f8AtbvVNRJ6LHc5vbIoKo1AFlCsdykWODdg8FgCch26tHHL6eqdIFljJiZSRG7AjcrluVZbHAsEOPBFZH9Y7Ph1ievA6NYNFSrxudwuzyAaBXg0CPg2c51qSOyHwp7ZNn9TrIOVT+pugWTRO5QM0H7i+3cQV5NAEfULSvkMcgf6fd2uFMGsdUaL23I5WTcNth91f6hRvn/rnR3UMpBogj+eMv8AMjDJjeOelkP0CYN7hYWQBlHI4P4P25H+Mm85102H/smQR0x0csg2nkmF2u9/x6RpRfkcccE50DTzq4DKQQfkG/8AqMRdlGqInRp6OsmUil1VSIfgyIoSQH87Qh/IB+2etH0loNRPLG26LUEM8R/tlACl0P2ZQLB+QMktZphIpUkjwQw8qwNhh+Qc1v1M0ZCvEZFsASRlftyZEYiub+nd8ZJZO+DNPLIeETkg+5iAAa448nn/AOc5P1LQaiTqUOmheaTTLKg1cjMwWWb/AIs2+uGAiVEC+BQA8ZfusdR1sgaLS6RlY8etOypGAeNyBGLEjzRAzH2L2ZF02NgG9SV63ylQpIH9or+0NuPJJ93nKSWpnRimsUW3z2/L+hh/qtrhF0zUWSPU2pw20kMyhhf5XcP4yp9w9NROjwxhNj6l1SAON8kaOd6oprhmCqpPFb+fBOdE6129Bq3geYM36dy6JftLcUXFc1XH8nPfWuhQ6r0jKGuB98ZVipV6IB/Pm6P2GS4t2RjywiorxtlD/qV3FLotJBpNOxEzKqO6BlK0oHscClZj+bA/mxqd3BdLBoulws/rTvG07qx9T/iKdzkDncxc+eNmdD7g7cg1kIhl3hQQQUYowI/I8/eiCLo+QMi9R/T/AEbeif3Q8LO28Se92kChzK5BJJCgXxXxWQ4vsaY8+NKOpfW/F9n6Fd/qj3Ivpfp4SzL6hikEZAZpFQH0gaN1uQkVzYFjnMnUejxoNNHNFC2r1JO1ZfdHEkaVFCi/6d3p7lBAc+oby0v2fpTqNPqAGVtKgSFFIEagFj9Nefd5v4GZevdq6XWPHJMhLxq6qQxX2uKYcf8AsY0O2yF1EFCEFdK7837RU/6gatpNBqdPpqSHThInlBZVBDRBo1C8mNYy248geOaNY+3oV9Q6Mon6o6XerOlRQxuu2oIjduWIZ7rcS1k7Rl8TpESiJVBWOFSqxrQSjt8iua2/f5OavcHbcOsaFnaRJIGLRyRNscXwRdeD9slxfJSOaKWnt7r/AL5kZ0/phj2aPSyMsUDB9TMWuRmJ3+mD/qbgk/CkD54sPVtCs8MsLfTIhU/5GeunaCKCNYokCRp4Uf7n+STzZ5ObOWS2MZ5HKV+/M0uj6v1YlYqVPuVlbyGRijAn59ynn5zdyPfp5WVpojTPXqKfpeqAJ+zBeLHni/AzzJ1N1Un9LOWBravpknxyDvAr+SPGCNNvYju4+nxxepq1lmikERRvR2ky8nYux1YF97GiBdsfucrP9FIpmh1M05cu8pUF2ZidgCtZY8+4VyLG2rNCtrrPbmr6syDVBdLpIyWWJWEkshNgep/atLxQvknn5y9aXTJEixxqFRAFVRwAAKAGVSt2bymo4tF23z4Jdr7lF7AP63U6vXTC3jmaHTgmxFEFRqVf7XIYW3zZ+POt2v1CQ67qWrAZopJFhEYHmVG9IGgTwEUMWPw34y1N2pBvnZGljXVf8aONgqOTdt4tWN8lSLzc6Z0HS6cEQwJGCNp2jkgce4+T/n840vYl5oVLxpLwOedkdRkRtfr9Q7yl5jDBGpLb233tgVjwLKjzQAJNAY/p31RkTXauYsZdVqhHCjvZeSvbGo48WBdABVPwuXft/tPT6MMI/UYGwBI5cIGNlUHgWfnyeOeMdt9p6fRf8LexAIUyEMUVjbKlAbQSAT96GQoy2LTz4mp7c1Xku39Ej0fSPFGBJKZJCSzsbrcxshAfpQeAPgDN3GM0ONu3bGMYwQQ3eHSF1ejngckK6+QLKkEMGr5ogGs412hrF07GCaL96BnF7VY7aVnUEHypVmpfIJPNHO/HOVf1V7aiSNtUB6e0gsYxTOWAWvPtYnaN/wAVzxmWWLatHTglH5JdyK7v6Ohjm1MykHaNjrIBsVA5VhGx9/B2lbs7xQB4Fe7b6Xqo/Ukh/bkRlJjDFzJyU95PtUAC9vmh/ZanLL2nrX2NPqJ2KsP2gDyiEFeBVncqlrs8AEHwcjz/AFBjEqhYGcNtF7nHtDUpVCtKtXxwTweBlU2+Cs8qh+x0x3HHPqBE+sgX0bCqR+0wL1uRW3MGNDd4s7KIrzP/ANOum/p41dZpJFkslQw2bdx2naR7W2gWBVHcDfxnl67A2nWbURj9LJwxEe4csVUkF7okDkBvPnjIrq/VPVYanp2sA4USgsqRgBkRN6MLU2a5Hhh4u8sn33NZOGRVWn+iY7j6ZphukldY524G4AblDhgu+xyQCBdgBR8LzLdl91pI66Z2O/0keMsbLoVBsGhYrm6+fwci9R1mGHSxSPHM4ZV2u6EuX2bgrsb2tzVnjcf5yr6Dpkk+ydSIplYDSMgsLGC5KTDyKU7RY20zeQDSNpmaxuUXJ8I7J1bp6zRupHDKVIHFgjxfwfzle7bZtOfSZxS1SFrZQd1c/II8fYqw54zF17vBk0An02xpXYKu/wClaNOXFjleRX3rKX2/3d6sjfq+GIURyCg7KdzH42ncFA/G8Vd5M6TswVt6aOzxuCLBsHPWUTpPVJI0DWWDKAYwyuUkDe5NtgWFoXv/ALRXBAzH1PquvcfsuY2NinCSBfA3HaFs+Twxojwfh8TbgnSX/PLuALJoD5znsnUOq0duo0+4+A0bbQBde4LZJBHFeQefF4f02vmc/qdYGiqvShUqH/LOVBA/A8/cZOp/QiizL3jp21CQJufffuCnaKs3f+nj6vB+CTxliRrFj5yp9G6AqklU27jbHySfuSeT85a4koAfbLK+5B7xjGSBjGMAYxjAGMYwBjGMAYxjAGMYwBjGMAYxjAGMYwBkH3p0b9Zo5obIZhakc+5fcOLF8jxeTmMEptO0cP6boXEPLukiRpGqAghZY9yEJd3bo3i/LUBu50eraGMKkcWhCR74g0rONxKASSLEx9wZh9juBBr7DqHcnascjM6xRlm+otGHs2WFj77ubFHjzmhJ05ifcqlA1hSNpHNiyARwfkAcfA8nGKnDYpmxQytSe1HPtf1tYoP0tbmKkShivpAENViM2HBolSQaJPBoZJ9m6aFov1B06o6hWMhWNTar9UJDE7aJ9zHc3N7rOZdJ2DEGYsWZSTSKNqgc7asnge2x87ByMntP0FqKO7lSGGxVCABi3gcn6mY2TZPyayqjLY7cksSiowfmYNd6X6ZngmCtOCE27QHdozEm9XFMppQL4IqjyDlai10O5x6ckMkVrtY7tsl798G4ggi2YI4Cg+GvLkvQXB9rP9IU+AWUNv8AcQOefx9vtmn1jtV5YBGQCFrbSrHzt2W5VTusefaSarjLOMnyiMOZY35nLe5eoSGRmBdI3Z7QNaIxVEdlIq9208c+PJ5OYelVFD6yOPXLAL7nMiJTIN9e2jewi7AJoZ0TpPS9P+kbTl0kO5tzstrISg9vC2SF5sj20D8AGC6l2Ytu0cpVUjLMpSgebDCzweAa+BQ8jizi2tzWHUY1J1svv797kD0dnmZPSd/1KMAoNe077ahupU2Ox3AA/VybAP6E6PpEeNSy2aFnxz85wbtrQbW9RZZFdlA8wRUzlPbbsaBtLIU0Q3jk5ZessrwPtjkaSNeG/U3JuIDFilm65pRY8cEZKkuDOXSTcm0nudeMEHg7P/u//ue4Y4fKlDX5BrOPafoCRbP2n9OVQryhxK6tTEblegA1lfb815us3dX2eUYpppmjUIwJQK6uWJBdqqmIYKV2mgnB5ORrMVCLdN7HXkr48Z6zjEnaWoQFotT7gOF/chFitp9jVxVfHkn8HN273FqdNqAmqk1JFcptEqcIv07OdxaySNyi6q7InXvubPpk43CSfh3Ow4zk8H9YqldZNIxhSyZFJD7eCrekw+VINbvHPN5eO3+89FrFuKYBhwUf9twSaHtbz/i8taOaUJR5RYMYxklRjGMAYxjAGMYwBjGMAYxjAGMYwBjGMAYxjAGYptSiUGYAnwPnyB4+1kc/F591AbadhAb4JFj/AGzl39Rp9UgWVXBUMgkgZVKOd25drD3Fd1KQxHwQKsZWUqRfHBzkoruXzUdxwq8aAOxkauF+njdbA81/gng8CspncHXtc7wRwmOP11N1FbwkXu3O9qaHIFAn7C8hW7oBbTyJC5Eu0lVr01baoIal3OV3IfC2rLXJOaeog1U01qyKZUO4EhTC49rExE7lmBTarjyL+LrPWzohhcXcq9Sw9SkaN9MZda6qQ5ZP7WpF3HcGUrTEULI5oA5J9E6xpHicR+4gKsyhvUcF6WpefPJFn7EeRWU9u3XaRizInpqoR2BY2zG2BZzuMY2nbuW/aSKGbcXb+n0g3RuRqBRM7++UncN4KrwAR7drK1XZs5W92yJwgtoyv0M/Ve3dSzSsusngDfSsRO1W4G51D1Z8mjRon52jX0f6mO0fqQmIYkKzK97ZBsahuIalHDL8n58RjxdTljdJZ2l2EhkVEUOQwWi/tO0izyGBvxxmlpdTEkUq+i4laIKCJmjti21WFhAB7gOAR/ddZZSp+Bt+lbxupJv6LcuzLIyXJVSIsoSIsDuAZSz71o1Gpevb7gPNA5omJZvUWMqYpWYGnDBXVjuYmiWJ4+eN3yPGpquqH06R43jVYhO8pMTFgu/aRfuZh4VRRUsBbKBmpP1GbZBNonZo42JbSijSnapEirZLBuDQbhtwI3HdrKS4OGOKfLVGdu1f06EQ6j0v3N67lLKQUIKvxTbaB+izbfAz50npR1CrNPDEHJKkaa4nUCxuJclN1qvtAFE/UK25femTafqOl3R8OOGU/VG45KsAeD8/7ZE6OeZZ2JQbd53qf7QSaA2rVUtgAkm7J8gZNU6N/wBRk5vf+SO1/Vv0cHpFXlKqhVjsMjoSfrTd9QX3FhYAF+2hcinXtJLpHdi0RYMuxjRDkEBd3jf8jn7ZX+8+syGWNtIb2lt8TR7twBj3LGSLDAEsQtNtI8gZKdP6gmvgKTQywljbI5YUy1UiuQOLr88eCLyU+9kRUK/cn6fgqnavcvUYpBGQdXGGKFNylQQu4XP7ivHgMRuq7bLlptZHNIRLA0LyE+mHG8Hgq3uUe26HzZsngVkRquhT6Ofdp4yY5NqWHHtDN4ZTw4sqd31eR9Oa2o7zjm08cWwQ6p1LRhkEqMXjaO1Y8Lub9v38C75AvDTkqdE5Ixi7g7Xvkr/es2n1cqD9WQ8d08ilkAIdlDSqOKZbA2nhmon5xaHtKZnU+pBFuI2hQ7srj3lqfwy0Pn8cec+dP0sTwS6eeKRZlUi1dm3zx7gha+F2XsIBPm+PAv8A2901niTaWDx7lDcgimcD2t4IU19/z9ujqOn+ElpdnPg6uT1RaomOkdZn0iIurm9YM5BlZRGQD9PtH2quPO778G7RShgGUgg+CPnOW9c7r9OFllQxjiplYhgeTsT4LqAOQST7qU1zK9hdakqNZP8AgzIHhYlOSQGevTAX6ixoeKPFeOaGRN0XnF8nQMZ8Bz7mxmMYxgDGMYAxjGAMYxgDGMYAxjGAMYxgHiaVUBZiAo+T/tnJf6n9xCdJdPDFxFIglkZwq/UlDgm/caN1VHg51XXRqyHd4HPJofyTnEO5NdHqdS8WnjDhZIw02/dvEatuAJKgkKVA3N7jHXNA5llbSOvooxeTdN0TPZfTFEPu5fUymZUPNRqERSy+D7lLDjwPxQrzLCs05kYOZSy6aGMNNIC9LG5cClak4ZGfaW8GqOf/ALRkEiyeoWjhI9OJW4dLO1ZtoP7o53CSyTuajkZ1PVyyResEPqGamkW1Ciivp3dBSHu2U8bfN7REN2kuTteBpSzTfzdl4vh+/At3Sutws0Ecsckcsqhf3A1BUWxvlc++wQdx5s87fiwJqop49kZV0kDDfuXZ7SyFbF2bX6fsfwa5JD02XSOscs7enMsbGNWAJMv1ld3ggWSaHkePiV7Z6balWaazIW2LI8e4KYr3FWobhSVtsjcwYBQDbLFwdPuc66eMoOfFepaOqap4IplV9hjBdpdu5I4QoACggfuHbQTwAQb8DK907SQyNHNBKRIq/tPIobdMVVfT3KwVQLYjw1Hzwas/XOgiTRrp1k9MmqocuF5PtLciviz8efB51qulaqB1SEvch2B49yqSgPsfimo7CW+Qoo8GoSapMwg+XF0yS6f0HVGcgxbSinhqSm3b6dih3EncKHCgjxQGTvY8gEpgZl3G2jog7b3xspND37RsP/grxWSvTFbT+xUZwmwNIx3BRtO9jZJJ+htvF35zT0Hb49ZmMR3NLvikLSK67WLEJHQ2luDd/fzyMptexu+pc8coT78E52/0mDTal/042ujH1FWxYb3KLIpkAIAI8UwuwTkt13QeqPWgYLKh5I+dvBB4b7Dxz/0znOi6jPptZPGs8g0sDKQGAZV9Ujhzt3FVeQHeTVJ8njLjous+jqHmlbZp9QFpWYE72aJFtQOKW7ayKAJqict/izllFrc5asDnX7iSw9emVSsbfnkcE7FI3Afnzk/1vr07SzRwE+lCm5iNu0gO0RJbcxA+k82SQ5qqBt3dXbEBdZDHuDEEOKqP4bcOFKsGPuY8EDzZyvTdE9KV/bugmQIY7amc+oC5KqANvtPySfPFVC2dSK9bklOKeKO6qzY7f7ofVwsJJGDxsxkpKO1OU9IUQSGCXfNH5vIp+xR+968pKhnMSwkMRukLojj0/pIbxwBuHm+N3Q7NFG6zbd6actKU53m3uTn/AFUq8gAFSBdE5DaLuWeNGQxmVXZ3DKCDGGe1RSVZQBTcGytEXxQq2k3Rr0yyOO2z7lu6L0lYET1zC7BReoHJNnw5YA3uY+7i+SRYswfe/c0kE6rpHpdgMxAAL7GVlALDhtr1X22gjmsjdV1zUzRiH9Mzye1L9zKDyrFQiC2NgXur7DnJnszs5hcmpCyySHcEdQ+xiSSWYk72P2Ngc/4snKXbYs8Sg9WQ2+45dP1LQq0VkqQYo/o2uoWgQSNtg1xybXzXFa7E7jKzabTeoxge90V16MpkkYMgPNAkbhZB3E8eM6Y/Z8ZBPpKCeTtBQmuBYUi/AH8CvGYuj9pjT7hGv1+WYBmqyQu8i9vPi/z5ydErKfFiouKWz+5c+my7owfnNvNXp+n2IAfObWbHOMYxgDGMYAxjGAMYxgDGMYAxjGAMYxgFR746LLqlKGXZAQvCL79wbcTZPzQHjwT5BIPPeu9ATQaOSSJTvEkRHqASC1eyeQD4rgUDXN8V0HuHviCJ5YYwHkhAMrudkMNnaolko+4ngKATnL+t9xanqMywoFeM0FGxo04AkLemTuoHaNzEeB/qK5m0mzbHklCqexG6LqSzaYrM0aKr7kNxqGcj0yzo6mzQJ/xzXBPnT6+N09PZE4kC7xVFSvsYxMCaYqPNECzY4GS0PSuo6OOSRTAiIt7VG5QCeQysKoUrEivBoZodNik6jLGsv7SqCd6QALzyRJ9IZiS3AA8fPOU+Hp3R6MP/AEFJaMkdnyetF0oSzywxxhGRN252M4T6lI3xqtKNx3XY8gVzu6F210gAIByebatu7n62T4YivPNKo+M8dF6Gqr6caME3Anm97LYDuKFGj9Pj72ecvXS+niMf82aK5PVLc4+o6hS/bDaJy7+smknWXQCFW4vay7rEgZSSCtEe3jg8g/jJTs/Q6gpeoYC6pAqKI1G40doAvliTx5zpGq04daOQnX4RBppAhppKQE3/AHcHkDji+TxlntuYa7io0c46x11tHKztRinkNi7beEQFo6YDYtKpHkEHzZq2dK1CTwH05W9WiULhRISjUSyDwbUj7ePOcj1zqzEe15HJWNWJCiyz8qrAi3kDLyQS1c5m6H1KePVBF08ccygrRR1VmKEj1kJPmuAFXczJfA5zhCWnVWzO/qMOKL0pvUvtZce4OlSTn1lRWZkCk7/c4BcentCAFlYsPqHJ5Pt2iLEp12jhgRQwMojMszWFHOzf5pypTmiOW44JH31JIBBLDI8mp1gZiqghPYqxUIaAFKqHdYK0fPz96fKNPqCvpuGlT2e7eWIFqPcB6abwF2lqHqKb44o9nyRDUoVW8Xa9Oe/ujqHQLeBY5SpZVA3KbUkAcrfwRRr85B9d7VYmMozKYpFdWPuPtDAxlvJjaza3zXkZ76FPIjFmsISCqluIl9xO4HiySoJViCa4HOXlSGH4Oa0prdHnttPY5Rq+yzPxLLMV/wBCnapNkgurbr2igObFtyd1ZaOkdrLHGERFjSgKVQLobQWoe418nk5cBGB8DPWTGEY7JBzk+WQC9v8Ai2JA8c3585KaTQJH4GbeMsVGMYwBjGMAYxjAGMYwBjGMAYxjAGMYwBjGMAYxjAOSf1b6vp1ZtJEp/VSshcogBYVuALfJJ2/HyP5zx2L2r6I3Oi+u5PizsQmwlk/V9zX3Hjz0bqXQ45JPWWNBNVeptG+v/F58cfxmz07pwjHxeRRNlD707b1k8kcayLFowqlmU25cHmlrzVgWa8GuMmOh9uooqNAiD4sknwOWNkmvufjLfLCG8gHPSIB4FZNEGvpdCiDgf5zaxjAGVrvkH0kO0sFL3TEAAxuoZqIJAYr/AB5+MsuVvvyX09MZNhcR2WUUCVKsGonwdpP+aysuC0eTi2iLenCxkSGYSKYJKVgDaWZQE4ohTuZaHPPAz7I231DLqY5ZZP3QsYLoJvaoclQARtdmFXTD48HU6LolcSBJFeVRcenYMFdAUZzFJ80LNACyT58ZIJudY3Z09LUMGAZR7AODWzaBbnbtJDeGv5FHlnCGnse/jjgyyc4t13Xv6lj7d/SM8axbmMUKslgkh3ZopADZ5KGIFDwCGOQ3eXUjJqFjgRCFchGpZneU7VYBGBVRYWuN1pusDNaOUwq+oKkEMy7EVfdv3KaO7dH7bYEWKTzdVudtdDlj1MLtHJ6n7rvIysY/TEbi42C/WLqixqiOLBOanaSRjkxQhlnkfZbJ7b/7J/t3S9RSdTqZIZI2BCJxujLbVDUiAbgGo2T4bnyc6b0mXcn8HI7p/SkdOfJGSmg0nprX+2bxVHjznqd1Rt4xjLFBjGMAYxjAGMYwBjGMAYxjAGMYwBjGMAYxjAGMYwBjGMAYxjAGMYwBjGMAZBd8KDoNUCLHpNY/ABJ/6Xk7mv1HRrNE8T/TIpU/wcA4N0ntcajSvqIPUWc7zGu5jtKs9AeGs8EXz4/xDxaKXWzw8+kJL3N9nWt7gNW5yvIHJ5PwDXadP0iPp2kmKALHDFIwB4ugzea4s/j/ABnJuz5o11DyyWCoDMSeNzSLGz+Ps4vmvBs85Rrbc0hNxdxNnu3t/wBCKP0gxcptfUO21QzEKqkEbVAXd9IHA/znS9J0tZ1BojgUPpoVVUD4/HislOodHXUaYqrFWYcMtE+Qf/yBm30PSNGCGsn7nyfycKNMtkzyyJambnT4SqAHNrGMuYjGMYAxjGAMYxgDGMYAxjGAMYxgDGMYAxjGAMYxgDGMYAxjGAMYxgDGMYAxjGAMYxgFW/qbqTF0zVMpIOwiwLq+Ofx97zm3ZfbfraFxG1vKrIGO4qFDKwT4O21HKEEfB457ZrNKkqMjqGVhRVhYP8g5o9J6OkHCKqqPCqKA/gDIasmz70KNljCt8Af/AKyTrPgGfckgYxjAGMYwBjGMAYxjAGMYwBjGMAYxjAGMYwBjGMAYxjAGMYwBjGMAYxjAGMYwBjGMAYxjAGMYwBjGMAYxjAGMYwBjGMAYxjAGMYwBjGMAYxjAGMYwBjGMAYxjAGMYw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086850" y="-1165225"/>
            <a:ext cx="381000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5" name="صورة 4" descr="imagesCABA4Y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00808"/>
            <a:ext cx="476319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116632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 err="1" smtClean="0"/>
              <a:t>المقدمة :</a:t>
            </a:r>
            <a:r>
              <a:rPr lang="ar-IQ" sz="2400" b="1" dirty="0" smtClean="0"/>
              <a:t> </a:t>
            </a:r>
            <a:endParaRPr lang="ar-IQ" sz="2400" b="1" dirty="0"/>
          </a:p>
          <a:p>
            <a:pPr algn="just"/>
            <a:r>
              <a:rPr lang="ar-IQ" sz="2400" b="1" dirty="0"/>
              <a:t>إن </a:t>
            </a:r>
            <a:r>
              <a:rPr lang="ar-IQ" sz="2400" b="1" dirty="0" err="1"/>
              <a:t>إتخاذ</a:t>
            </a:r>
            <a:r>
              <a:rPr lang="ar-IQ" sz="2400" b="1" dirty="0"/>
              <a:t> القرار المناسب لإقامة أي مشروع صناعي يتوجب أن </a:t>
            </a:r>
            <a:r>
              <a:rPr lang="ar-IQ" sz="2400" b="1" dirty="0" smtClean="0"/>
              <a:t>يستند </a:t>
            </a:r>
            <a:r>
              <a:rPr lang="ar-IQ" sz="2400" b="1" dirty="0"/>
              <a:t>على المؤشرات التي </a:t>
            </a:r>
            <a:r>
              <a:rPr lang="ar-IQ" sz="2400" b="1" dirty="0" smtClean="0"/>
              <a:t>تضمن تحقيق </a:t>
            </a:r>
            <a:r>
              <a:rPr lang="ar-IQ" sz="2400" b="1" dirty="0"/>
              <a:t>أهداف خطط التنمية والمتمثلة بالحالة العامة في زيادة الدخل القومي ورفع مستوى </a:t>
            </a:r>
            <a:r>
              <a:rPr lang="ar-IQ" sz="2400" b="1" dirty="0" smtClean="0"/>
              <a:t>الدخل للفرد </a:t>
            </a:r>
            <a:r>
              <a:rPr lang="ar-IQ" sz="2400" b="1" dirty="0"/>
              <a:t>وتحقيق </a:t>
            </a:r>
            <a:r>
              <a:rPr lang="ar-IQ" sz="2400" b="1" dirty="0" smtClean="0"/>
              <a:t>الاستخدام </a:t>
            </a:r>
            <a:r>
              <a:rPr lang="ar-IQ" sz="2400" b="1" dirty="0"/>
              <a:t>وإعادة التوازن </a:t>
            </a:r>
            <a:r>
              <a:rPr lang="ar-IQ" sz="2400" b="1" dirty="0" smtClean="0"/>
              <a:t>الاقتصادي والاجتماعي </a:t>
            </a:r>
            <a:r>
              <a:rPr lang="ar-IQ" sz="2400" b="1" dirty="0"/>
              <a:t>بين المناطق المختلفة بالإضافة </a:t>
            </a:r>
            <a:r>
              <a:rPr lang="ar-IQ" sz="2400" b="1" dirty="0" smtClean="0"/>
              <a:t>إلى تحقيق </a:t>
            </a:r>
            <a:r>
              <a:rPr lang="ar-IQ" sz="2400" b="1" dirty="0"/>
              <a:t>التكامل الصناعي بين مجمل فروع وقطاعات </a:t>
            </a:r>
            <a:r>
              <a:rPr lang="ar-IQ" sz="2400" b="1" dirty="0" err="1" smtClean="0"/>
              <a:t>الإقتصاد</a:t>
            </a:r>
            <a:r>
              <a:rPr lang="ar-IQ" sz="2400" b="1" dirty="0" smtClean="0"/>
              <a:t> </a:t>
            </a:r>
            <a:r>
              <a:rPr lang="ar-IQ" sz="2400" b="1" dirty="0" err="1"/>
              <a:t>.</a:t>
            </a:r>
            <a:r>
              <a:rPr lang="ar-IQ" sz="2400" b="1" dirty="0"/>
              <a:t> أما المؤشر الرئيسي الذي </a:t>
            </a:r>
            <a:r>
              <a:rPr lang="ar-IQ" sz="2400" b="1" dirty="0" smtClean="0"/>
              <a:t>يستهدفها لقطاع </a:t>
            </a:r>
            <a:r>
              <a:rPr lang="ar-IQ" sz="2400" b="1" dirty="0"/>
              <a:t>الخاص عند إقامة أي مشروع هو تحقيق أعلى </a:t>
            </a:r>
            <a:r>
              <a:rPr lang="ar-IQ" sz="2400" b="1" dirty="0" err="1"/>
              <a:t>ربح </a:t>
            </a:r>
            <a:r>
              <a:rPr lang="ar-IQ" sz="2400" b="1" dirty="0" err="1" smtClean="0"/>
              <a:t>.</a:t>
            </a:r>
            <a:endParaRPr lang="ar-IQ" sz="2400" b="1" dirty="0" smtClean="0"/>
          </a:p>
          <a:p>
            <a:pPr algn="just"/>
            <a:endParaRPr lang="ar-IQ" sz="2400" b="1" dirty="0"/>
          </a:p>
          <a:p>
            <a:pPr algn="just"/>
            <a:r>
              <a:rPr lang="ar-IQ" sz="2400" b="1" dirty="0"/>
              <a:t>للحصول على موافقة </a:t>
            </a:r>
            <a:r>
              <a:rPr lang="ar-IQ" sz="2400" b="1" dirty="0" smtClean="0"/>
              <a:t>لتنفيذ </a:t>
            </a:r>
            <a:r>
              <a:rPr lang="ar-IQ" sz="2400" b="1" dirty="0"/>
              <a:t>أي مشروع والتأكد من نجاحه يجب إعداد </a:t>
            </a:r>
            <a:r>
              <a:rPr lang="ar-IQ" sz="2400" b="1" dirty="0" err="1" smtClean="0"/>
              <a:t>واحتساب </a:t>
            </a:r>
            <a:r>
              <a:rPr lang="ar-IQ" sz="2400" b="1" dirty="0" err="1"/>
              <a:t>:</a:t>
            </a:r>
            <a:endParaRPr lang="ar-IQ" sz="2400" b="1" dirty="0"/>
          </a:p>
          <a:p>
            <a:pPr marL="457200" indent="-457200" algn="just">
              <a:buFont typeface="+mj-lt"/>
              <a:buAutoNum type="arabicPeriod"/>
            </a:pPr>
            <a:r>
              <a:rPr lang="ar-IQ" sz="2400" b="1" dirty="0" smtClean="0"/>
              <a:t>الطلب </a:t>
            </a:r>
            <a:r>
              <a:rPr lang="ar-IQ" sz="2400" b="1" dirty="0"/>
              <a:t>المتوقع وتحديد الطاقة الإنتاجية </a:t>
            </a:r>
            <a:r>
              <a:rPr lang="ar-IQ" sz="2400" b="1" dirty="0" err="1"/>
              <a:t>للمشروع .</a:t>
            </a:r>
            <a:endParaRPr lang="ar-IQ" sz="2400" b="1" dirty="0"/>
          </a:p>
          <a:p>
            <a:pPr marL="457200" indent="-457200" algn="just">
              <a:buFont typeface="+mj-lt"/>
              <a:buAutoNum type="arabicPeriod"/>
            </a:pPr>
            <a:r>
              <a:rPr lang="ar-IQ" sz="2400" b="1" dirty="0" smtClean="0"/>
              <a:t>وصف </a:t>
            </a:r>
            <a:r>
              <a:rPr lang="ar-IQ" sz="2400" b="1" dirty="0"/>
              <a:t>موجز لمراحل </a:t>
            </a:r>
            <a:r>
              <a:rPr lang="ar-IQ" sz="2400" b="1" dirty="0" err="1"/>
              <a:t>الإنتاج .</a:t>
            </a:r>
            <a:endParaRPr lang="ar-IQ" sz="2400" b="1" dirty="0"/>
          </a:p>
          <a:p>
            <a:pPr marL="457200" indent="-457200" algn="just">
              <a:buFont typeface="+mj-lt"/>
              <a:buAutoNum type="arabicPeriod"/>
            </a:pPr>
            <a:r>
              <a:rPr lang="ar-IQ" sz="2400" b="1" dirty="0" smtClean="0"/>
              <a:t>رأس </a:t>
            </a:r>
            <a:r>
              <a:rPr lang="ar-IQ" sz="2400" b="1" dirty="0"/>
              <a:t>المال </a:t>
            </a:r>
            <a:r>
              <a:rPr lang="ar-IQ" sz="2400" b="1" dirty="0" err="1"/>
              <a:t>المستثمر </a:t>
            </a:r>
            <a:r>
              <a:rPr lang="ar-IQ" sz="2400" b="1" dirty="0"/>
              <a:t>– ويتضمن </a:t>
            </a:r>
            <a:r>
              <a:rPr lang="ar-IQ" sz="2400" b="1" dirty="0" err="1"/>
              <a:t>قيمة :</a:t>
            </a:r>
            <a:endParaRPr lang="ar-IQ" sz="2400" b="1" dirty="0"/>
          </a:p>
          <a:p>
            <a:pPr algn="just"/>
            <a:r>
              <a:rPr lang="ar-IQ" sz="2400" b="1" dirty="0"/>
              <a:t>أ- </a:t>
            </a:r>
            <a:r>
              <a:rPr lang="ar-IQ" sz="2400" b="1" dirty="0" err="1"/>
              <a:t>المكائن</a:t>
            </a:r>
            <a:r>
              <a:rPr lang="ar-IQ" sz="2400" b="1" dirty="0"/>
              <a:t> والمعدات </a:t>
            </a:r>
            <a:r>
              <a:rPr lang="ar-IQ" sz="2400" b="1" dirty="0" err="1"/>
              <a:t>الإنتاجية .</a:t>
            </a:r>
            <a:endParaRPr lang="ar-IQ" sz="2400" b="1" dirty="0"/>
          </a:p>
          <a:p>
            <a:pPr algn="just"/>
            <a:r>
              <a:rPr lang="ar-IQ" sz="2400" b="1" dirty="0" err="1"/>
              <a:t>ب </a:t>
            </a:r>
            <a:r>
              <a:rPr lang="ar-IQ" sz="2400" b="1" dirty="0"/>
              <a:t>- الأدوات </a:t>
            </a:r>
            <a:r>
              <a:rPr lang="ar-IQ" sz="2400" b="1" dirty="0" err="1"/>
              <a:t>الإحتياطية</a:t>
            </a:r>
            <a:r>
              <a:rPr lang="ar-IQ" sz="2400" b="1" dirty="0"/>
              <a:t> </a:t>
            </a:r>
            <a:r>
              <a:rPr lang="ar-IQ" sz="2400" b="1" dirty="0" err="1"/>
              <a:t>.</a:t>
            </a:r>
            <a:endParaRPr lang="ar-IQ" sz="2400" b="1" dirty="0"/>
          </a:p>
          <a:p>
            <a:pPr algn="just"/>
            <a:r>
              <a:rPr lang="ar-IQ" sz="2400" b="1" dirty="0"/>
              <a:t>ج- الأبنية بمختلف </a:t>
            </a:r>
            <a:r>
              <a:rPr lang="ar-IQ" sz="2400" b="1" dirty="0" err="1"/>
              <a:t>أنواعها .</a:t>
            </a:r>
            <a:endParaRPr lang="ar-IQ" sz="2400" dirty="0"/>
          </a:p>
        </p:txBody>
      </p:sp>
      <p:pic>
        <p:nvPicPr>
          <p:cNvPr id="6" name="صورة 5" descr="6085643024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9" y="5076825"/>
            <a:ext cx="2376264" cy="1781175"/>
          </a:xfrm>
          <a:prstGeom prst="rect">
            <a:avLst/>
          </a:prstGeom>
        </p:spPr>
      </p:pic>
      <p:pic>
        <p:nvPicPr>
          <p:cNvPr id="7" name="Picture 4" descr="https://encrypted-tbn1.gstatic.com/images?q=tbn:ANd9GcQ7jvq91MySr1fFfoJJ757ybEzc-7_54ONacmZEx6lgn8JOyDU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429000"/>
            <a:ext cx="237626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2017048" y="3573016"/>
            <a:ext cx="7020272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1115616" y="260649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4.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رأس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المال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التشغيلي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يتضمن :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أ- كلفة المواد الأولية والمساعدة والتكميلية الضرورية للعمليات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التصنيعية 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ب- اجور الأيدي العاملة بمختلف أنواعها ومستوياتها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الوظيفية 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ج- المصاريف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الصناعية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( مثل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الماء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الكهرباء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الزيوت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...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إلخ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5.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الكلفة الإجمالية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للإنتاج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تتضمن :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أ- الكلفة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الثابتة 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ب- الكلفة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المتغيرة </a:t>
            </a:r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6.</a:t>
            </a:r>
            <a:r>
              <a:rPr lang="ar-IQ" sz="24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الربح </a:t>
            </a:r>
            <a:r>
              <a:rPr lang="ar-IQ" sz="2400" b="1" dirty="0" err="1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السنوي </a:t>
            </a:r>
            <a:r>
              <a:rPr lang="ar-IQ" sz="24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= قيمة المبيعات </a:t>
            </a:r>
            <a:r>
              <a:rPr lang="ar-IQ" sz="2400" b="1" dirty="0" err="1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الكلية </a:t>
            </a:r>
            <a:r>
              <a:rPr lang="ar-IQ" sz="24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– الكلفة الإجمالية </a:t>
            </a:r>
            <a:r>
              <a:rPr lang="ar-IQ" sz="2400" b="1" dirty="0" err="1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للإنتاج </a:t>
            </a:r>
            <a:r>
              <a:rPr lang="ar-IQ" sz="2400" b="1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2400" b="1" dirty="0" smtClean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 err="1" smtClean="0">
                <a:latin typeface="Simplified Arabic" pitchFamily="18" charset="-78"/>
                <a:cs typeface="Simplified Arabic" pitchFamily="18" charset="-78"/>
              </a:rPr>
              <a:t>7.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القيمة المضافة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الإجمالية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تتضمن :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أ- الاجور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والضمان 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ب-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الإندثارات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ج- الفوائد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والتأمين .</a:t>
            </a:r>
            <a:endParaRPr lang="ar-IQ" sz="2400" b="1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د- </a:t>
            </a:r>
            <a:r>
              <a:rPr lang="ar-IQ" sz="2400" b="1" dirty="0" err="1">
                <a:latin typeface="Simplified Arabic" pitchFamily="18" charset="-78"/>
                <a:cs typeface="Simplified Arabic" pitchFamily="18" charset="-78"/>
              </a:rPr>
              <a:t>الأرباح .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" name="صورة 4" descr="affiliate-294x300_thumb[3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2238688" cy="228631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563888" y="6300028"/>
            <a:ext cx="511256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IQ" b="1" dirty="0"/>
              <a:t>القيمة المضافة </a:t>
            </a:r>
            <a:r>
              <a:rPr lang="ar-IQ" b="1" dirty="0" err="1"/>
              <a:t>الصافية </a:t>
            </a:r>
            <a:r>
              <a:rPr lang="ar-IQ" b="1" dirty="0"/>
              <a:t>= القيمة المضافة </a:t>
            </a:r>
            <a:r>
              <a:rPr lang="ar-IQ" b="1" dirty="0" err="1"/>
              <a:t>الإجمالية </a:t>
            </a:r>
            <a:r>
              <a:rPr lang="ar-IQ" b="1" dirty="0"/>
              <a:t>– </a:t>
            </a:r>
            <a:r>
              <a:rPr lang="ar-IQ" b="1" dirty="0" err="1"/>
              <a:t>الإندثارات</a:t>
            </a:r>
            <a:endParaRPr lang="ar-IQ" b="1" dirty="0"/>
          </a:p>
        </p:txBody>
      </p:sp>
      <p:pic>
        <p:nvPicPr>
          <p:cNvPr id="1028" name="Picture 4" descr="https://encrypted-tbn0.gstatic.com/images?q=tbn:ANd9GcRyu_0axH3JKtHxqtVM1ghYPUWu_gkako8DSG3r8ZIBSR5Smkl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2232248" cy="160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23"/>
          <p:cNvSpPr/>
          <p:nvPr/>
        </p:nvSpPr>
        <p:spPr>
          <a:xfrm>
            <a:off x="2987824" y="4725144"/>
            <a:ext cx="5976664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مستطيل 17"/>
          <p:cNvSpPr/>
          <p:nvPr/>
        </p:nvSpPr>
        <p:spPr>
          <a:xfrm>
            <a:off x="3059832" y="260648"/>
            <a:ext cx="5904656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مستطيل 16"/>
          <p:cNvSpPr/>
          <p:nvPr/>
        </p:nvSpPr>
        <p:spPr>
          <a:xfrm>
            <a:off x="1547664" y="1988840"/>
            <a:ext cx="7416824" cy="1080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2555776" y="61139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err="1" smtClean="0">
                <a:solidFill>
                  <a:schemeClr val="bg1"/>
                </a:solidFill>
              </a:rPr>
              <a:t>8.</a:t>
            </a:r>
            <a:r>
              <a:rPr lang="ar-IQ" b="1" dirty="0" smtClean="0">
                <a:solidFill>
                  <a:schemeClr val="bg1"/>
                </a:solidFill>
              </a:rPr>
              <a:t>  </a:t>
            </a:r>
            <a:r>
              <a:rPr lang="ar-IQ" b="1" dirty="0">
                <a:solidFill>
                  <a:schemeClr val="bg1"/>
                </a:solidFill>
              </a:rPr>
              <a:t>النسبة المئوية لربحية </a:t>
            </a:r>
            <a:r>
              <a:rPr lang="ar-IQ" b="1" dirty="0" err="1">
                <a:solidFill>
                  <a:schemeClr val="bg1"/>
                </a:solidFill>
              </a:rPr>
              <a:t>المشروع = </a:t>
            </a:r>
            <a:r>
              <a:rPr lang="ar-IQ" b="1" dirty="0" err="1" smtClean="0">
                <a:solidFill>
                  <a:schemeClr val="bg1"/>
                </a:solidFill>
              </a:rPr>
              <a:t>                                   </a:t>
            </a:r>
            <a:r>
              <a:rPr lang="ar-IQ" b="1" dirty="0">
                <a:solidFill>
                  <a:schemeClr val="bg1"/>
                </a:solidFill>
              </a:rPr>
              <a:t>* </a:t>
            </a:r>
            <a:r>
              <a:rPr lang="ar-IQ" b="1" dirty="0" smtClean="0">
                <a:solidFill>
                  <a:schemeClr val="bg1"/>
                </a:solidFill>
              </a:rPr>
              <a:t>100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23928" y="393616"/>
            <a:ext cx="200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</a:rPr>
              <a:t>الربح </a:t>
            </a:r>
            <a:r>
              <a:rPr lang="ar-IQ" b="1" dirty="0">
                <a:solidFill>
                  <a:schemeClr val="bg1"/>
                </a:solidFill>
              </a:rPr>
              <a:t>السنوي للمشروع 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67944" y="836712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IQ" b="1" dirty="0">
                <a:solidFill>
                  <a:schemeClr val="bg1"/>
                </a:solidFill>
              </a:rPr>
              <a:t>رأس المال المستثمر</a:t>
            </a:r>
            <a:endParaRPr lang="ar-IQ" dirty="0">
              <a:solidFill>
                <a:schemeClr val="bg1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3878208" y="806232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1979712" y="2031231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</a:rPr>
              <a:t>                                                التكاليف الثابتة</a:t>
            </a:r>
            <a:endParaRPr lang="ar-IQ" b="1" dirty="0">
              <a:solidFill>
                <a:schemeClr val="bg1"/>
              </a:solidFill>
            </a:endParaRPr>
          </a:p>
          <a:p>
            <a:r>
              <a:rPr lang="ar-IQ" b="1" dirty="0" err="1" smtClean="0">
                <a:solidFill>
                  <a:schemeClr val="bg1"/>
                </a:solidFill>
              </a:rPr>
              <a:t>9.</a:t>
            </a:r>
            <a:r>
              <a:rPr lang="ar-IQ" b="1" dirty="0" smtClean="0">
                <a:solidFill>
                  <a:schemeClr val="bg1"/>
                </a:solidFill>
              </a:rPr>
              <a:t> حجم </a:t>
            </a:r>
            <a:r>
              <a:rPr lang="ar-IQ" b="1" dirty="0">
                <a:solidFill>
                  <a:schemeClr val="bg1"/>
                </a:solidFill>
              </a:rPr>
              <a:t>نقطة </a:t>
            </a:r>
            <a:r>
              <a:rPr lang="ar-IQ" b="1" dirty="0" err="1">
                <a:solidFill>
                  <a:schemeClr val="bg1"/>
                </a:solidFill>
              </a:rPr>
              <a:t>التعادل =</a:t>
            </a:r>
            <a:r>
              <a:rPr lang="ar-IQ" b="1" dirty="0">
                <a:solidFill>
                  <a:schemeClr val="bg1"/>
                </a:solidFill>
              </a:rPr>
              <a:t> </a:t>
            </a:r>
            <a:endParaRPr lang="ar-IQ" b="1" dirty="0" smtClean="0">
              <a:solidFill>
                <a:schemeClr val="bg1"/>
              </a:solidFill>
            </a:endParaRPr>
          </a:p>
          <a:p>
            <a:r>
              <a:rPr lang="ar-IQ" b="1" dirty="0" smtClean="0">
                <a:solidFill>
                  <a:schemeClr val="bg1"/>
                </a:solidFill>
              </a:rPr>
              <a:t>                                 سعر الوحدة </a:t>
            </a:r>
            <a:r>
              <a:rPr lang="ar-IQ" b="1" dirty="0" err="1" smtClean="0">
                <a:solidFill>
                  <a:schemeClr val="bg1"/>
                </a:solidFill>
              </a:rPr>
              <a:t>الواحدة </a:t>
            </a:r>
            <a:r>
              <a:rPr lang="ar-IQ" b="1" dirty="0" smtClean="0">
                <a:solidFill>
                  <a:schemeClr val="bg1"/>
                </a:solidFill>
              </a:rPr>
              <a:t>– التكاليف المتغيرة للوحدة الواحدة</a:t>
            </a:r>
            <a:endParaRPr lang="ar-IQ" dirty="0">
              <a:solidFill>
                <a:schemeClr val="bg1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2339752" y="2492896"/>
            <a:ext cx="43924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34" name="AutoShape 2" descr="data:image/jpeg;base64,/9j/4AAQSkZJRgABAQAAAQABAAD/2wCEAAkGBhAQEA8QEBAQDxAPDxAQEA8PDw8ODw4PFBAVFBQQFBIXGyYfFxkjGhISHy8gIycpLCwsFR49NTAqNSYrLCkBCQoKDgwOFw8PGikcHBwpLCkpKSosKSwtKSksKSwpKSwsLCksLCkuLCwpKSkpKSktLCksKSkuKSksKSkpLCkpLP/AABEIAPoAygMBIgACEQEDEQH/xAAcAAACAwEBAQEAAAAAAAAAAAAAAQIDBQQGBwj/xAA/EAABAwICBwYDBwMCBwEAAAABAAIRAxIEIQUiMUFRYXEGE1KBkdEyYqIUIzNCobHBB3LxU4IkQ3ODkuHwFf/EABkBAQADAQEAAAAAAAAAAAAAAAABAwQCBf/EACgRAQADAAEEAgECBwAAAAAAAAABAhEDEiExUQRBEyKBFDIzYaHR8P/aAAwDAQACEQMRAD8A+mgITATheM9EoRCcIhAoQnCIUJKEQnCEEUQpIQQQpQhQIoThCYIwlClCSjAoSUkkSSSklCCKSkkoSSUJoQRShSSQdYCcJgJwr8VIwiFJEKMChEJpwmJ1CEQpQiFGGowiFKEoTDSSUoRCYnUYShSRCjDUYShcekdOYbD/AI1ZjD4SZd/4hYGne2xomn3TLmvDSC5pN4dsiEnsmsdU5D1UIhDDIBiJAMcJAMJwoEYShShCYIQkplIhRggkpwlCYnUYShNCjB2gItUwEQtOKdQhOEVagaC45ACSsqppB7s/hG5u+OvFU8nJFPLqtdaqU8x6hZlPRlSs0vuA4AkmT/CqOjHNcGmm57st8MjfLlnn5Ex9O4rHttNHpxVxw4Ilp9VkihSolrqjocchTY50E9N66X1arwLfuWZZvGccAFzPyHM03wvcwjaEoTpY9ryWN17Yu/zsVrmtmAc+CurzRLmdjyohEKx1ONqUK+JifBqELm0liTSo1qobcadNzw0byAuyFXXMNeYuhjjb4tU6vmpiDX570jin13uqucXOLiSSdsr2v9PKb8VUZ3hLqeDZOedx2MbPqV4rSFeXQBbrOMAbM9i+of0pwobhKj4zqVoniGjZ6q/kj9OSrpM69lCUKcIhZ8W6hCUKcIhRidVkJQpwlCjE6rIQpkJEJggkpwlCjEu4BOFIBOFpxRrP0w37l3AEE/271llhtBPCQ4bHN4grZ0nlT8xl4uSxhUfTYXUwHUz8THguYDwIGbCsPyKRNltLTEOzDPqtaC12RM2OH8rsoaWadWoLDzzaehXnh2ndTyOHe5vGm8P9BtUXdusMRD6ddnJ1Bzv2WTptHiVmVnzD0zMFSDnVGBoe78ztb0O5cdfCOzfiHktGYZTkN8+KxKfafDyDR7/P8oovt9HbFpYPtMH5FrgOJEjoeC4mY8TGJito7xP+3XQqveB3TBSpgjWcIuHAD+VoRnkPM7VQ2qyoAQ7YZ1TkeRXRM74HJXcWZm6rvPfxiLZBOd07uHmhrpEkWdVIHh6pPA2HMncrMzvEuBH+Rmk4ZHof2USxwGqQ2Ny4dPY3usNXeJBFGpDhsm2Ara8sxOWgx8Hx7JfWdvDyOpkr7r2cwHcYTDUoALaLLoEaxEknnmvkHZbAjEY7C03Ra6p3jwdjg3WiPIL7mIOz/C2WtEzjisYgWpWqyEiFzjpXaowrSEoTBXCUKwhKFGJ1XCiQrCEoUYnVcJQpkJQowd4CYCYCYC0KXFpNv3f+4R1Xn8RTcJLXWvG1t1riOR2PHJb+mQe7y4heexOkmOBZWZDhlIEg9RuPNY/kR3WUecxjKwJLKg6VGXN9RsXIzEY4HJmHf/bWcz9CuvHYfCPP45ouOzXdTJ5SciqBoKp+THEt+Y0nfqs0Yu1qYduMc0E90yRslz45bM1x/aCHWVKkwSIbI2HgM0xhSwDvMYTl/qtYOmSrbjabCO7JqHObGgyedQ+6z3hbSXpdAZvYGtNOnIucci9xGTAF6c4cj4T5FeR7MuqVa9J1QgNa42Um5i6M3uO8he4hbvj8NbU7wz8t8s4jVjIgt/ZTa8AZCTxXQ5gO0Sud+D3tMctyW4L1717uYtWfJwNrjPLcsDt3ibdH4kxDSwN5mSthznNOsPPcq8S1lZpZUDX03ZOaWhwPUFVRyZOT2ddL59obsRVazA4zB1m/aAxtRzKzbqOs3MAjMZFfQXVXMjvABkM2cd4CkIDRTotDQBAgQGgIZhm0xL3Xu55peZv339/+8u4iI8k3SDd5/grop1mu2EH91yDCOqFxfDGnZAgkLPdQcCQy55G8blEc/Jx+Y2P8u44qW8Tkt1ELDo6ZqM+MS0Za2R9VqYfHsfsMHwuyK1cfyKX7eJV34bU8riEiFMhJXqUIUSFZCjCJVkJQrCEoUDuAThDQpBaFEyztNN1B/d65LyukGFzcxn+VxGzlP8Fes0ydRvN2R4HcvMY9gINxLATucWweR2LB8j+Zdx+HnXPcy7vcOajS2Jp21BtnYc1w1xgXAfcFrpkh1CozceS16uDxA/DqU6o3NrNLTHJ7VSKeLG3DtdzbXbHlIVH91zOpUcOPw6IJ5UnT+oV7mHw2Dnu8l3spYgnOmGbs3h37BQxVEMgvLS4n4dp6wqr2WUbnYdoNUkSbWm5x2CdjRz3r28Lx/YZznPeTqta3VbvJO1x4dF7Fej8b+nrJzfzowlCmkVpVagQuWto9pzbqn9PRdaFXfjreMmHdbTHhlPY9m0eYRRrAGSLj+oWoVy18C12zVPEeyw3+Las7Sf2aI5YntZzvqlwJcbWgxAzc7kAufEaUZSaYAby2nz5qjE4ptOp3T3C7cDlI5Fc9TAU3uDzJjYwu1Z4rByct42I7T9tNOOPP0yMT9oxb5ae6og5vcNvlvKsxmlGUA1jZdHxEiT1PBX4+rVmwNjLKIAjkuahh85AuH5gYNw8x+ixbOtfVGd/Hpp4TtELWuDg5pnVJkmBmGrXwmladUSDE8dnqvH1cKx0ljG03QZGQkTtAO/orsI8tjaDs48rTyW7i+TennvDJycdbeOz2sKKydF6Ulwpu2OyZvh3hngtiF6/HyRyV6oYrVms5KCUKRSViHeE0ghXqHFpf4BOYMyN8cV5jHPeGy1gqtAjVIDyOYORK9HpsOLGlpgtdIPPgV5XE1YObvs7zvOdGoepynkYKwfIj9S7j8MU4nDEnXqYd42tJqUI6g6qnAPw413maDv1Xe/H12SKlCnXBjNjg0x/a6Vw1XYd7gXYB5Ocfds/cFZsXarqhka2Lc88Lm5+TVRUqU4imDM5udMldhe1oJp4MtgbXWNhY9fFmSXQwcAYA5SqrRM+F1HqOyeINN1S0yYF53NO5i9MNLu3wvEdl8RJfAtZblORcZzcRuXpQ9WUvasZEptSJnWs3THEKwaWCxrkSrY57K/xVbY0k1SGPbxWFKLlMfIsj8UN77YOKf2ocVg3lPvjxXX8RKPxOXSh76u9pytFzHxIDm5EHksx1evTdrERwAlrz8pC0cNULaj3uBdTcc4+JrxvHON29U1X07tR4z4jVdPFp2FYObi6/1R5W05ejt9KDpI1CQGAxlYX2uniePRcpxD8w+QdsEEEdOS5cSXMM9zcRtNKoJB4hrtirGnI1XtrQdralEvE8QQclRHDMLZ5IlstYHAazTI2E5j/2leCZ2buGW6Y3rLw+PbGQeeGoQRn1zXScW50AAMbPATnuhOiUa7GPcatFjM3uqsOX5WAyXFe2cvJ9mg01dXMwbnbdm6V6tet8SnTRl5p2xJKRSWtS6wUEqIKUq5SVRocCCJBXnNMaJeJIHeUzk4ROXzN39V6SVFc344v5ItMPl9fQ7mz3Fd9EzkwElg/2O2LlNPSbTIr0XczTzhfUsRgKVT46bXcyM/ULLxPZDCv3VGf2VXN/RUfw8/UrI5I+3znH4jEhv32KaPlpMa39Vlte0u1A57uLpceua+h4j+mWGdm19UH5nXqgf09LPgeD1EKq3BaIX05aszQlMsEky523lyC3adVVN7OVmcD0UxgKg2tKyTx2j6aYvWft0Nephy5xTcNxUxK5yU7C4OQqwpBBJCIScMj0KlEoYMHu3OGcu12nZ58ORWNpM0xPeNNhkGRMdY29Vu4S5gEZOAm7aC07QRvHJZelcYWTNKW5y0a7eoO7zUs/287VoZTh8SSJ+B8VmgcM9YKoYnFDb3Luhe39FDFHR9V2vNB/V1I+u9QZoih+TG1I/wCq0rvt9p1008XXO5g83FVurPJguuM7G5megUho/DD467qnI1CZ8grqbo/CphjB+ci0R02lVzMfSyHqexmGIJc7KGEMYDMCdZ557l6yV5bszVAY4yS4kAuPDc0clvsxAK28Nv0qLx3dSSgKidyv1W6gkUApyrlSKE0QpQiUQnCIRBJohOESUKJpgqaUrmXUKnYVp3Kt2AbwXSmuJpEuotLgdo0Ks6NC05SVc8VXcXlmf/nqvFYO1jjEwNnLeteFz6RypOI27ufJcW4oxP5JYjwLYnZ8M5XDdB3OCwcearZdSc2oPC/LylbNcgNIIyiRwzH/ANmvNtw4qFwZWNN5i0TkerTkVjny7hl4nHB09/g6m3OGtqjrlms67A3ZUSCdxpPB9FrV6OOpz93SrDxNJpuI6bFQMVXJ1sMWnjeD+sLv6SKFakB91QfPG0MA8yuh2Jc4Q4BoMarZM9XIFSsRmG0xyBefZRoua0kwXO4uIJnkBkAqbQtq9boNhFESIkmBy5rvvIWfo/EW0qY2w3bzXT9pCtrORCJh1sxKt+1rONYKPfKyLuel6kFNQBTlb2ROUkpTlNQE5SlEqdDlJEoTQFJNIpoESkhQHKJUUSglK5dKH7s9Qr5UKgDgWneuZjYmE6846o4NsIDhmabgcx04jkvL6Sr0ZLaos+aC0eu4r02lsK9mX5CZB3TxncVgYzEPza+h3zBvbaXAc2nb5Lz7VmJyV0T6ZzKL/wDk4uoBuaS2s39c1K7FDI12H/tAH91xV6GBdNwNFx5Pomf2VA0fhf8AWc4cO9P8LrIS66+Itjva8gnYSGiOgVYrXwKbSxs/iOFtw+Rp29Vyv7pn4TBPjLf5ck3FZ7bnH0HuuZp6WRL2+FeAxoGwNAV1yyMFiMgu5lVV4tdNyLlVei5B7UFOVWCpSvVYE5TlVynKITlOVC5OUEpRKjKcoGklKJQNJEpSgEpQkgCokplQKlCL2ggggEHaDmFj4vQDTJpvNM8CL2+W8LXKi4pNYt5Rsw8bpDQOJjKnTrAGdV4B9HBeZ0jTxFOf+EezmWgj1C+qOUHBcfhqnrl8Te55OtlyzXThKUGV9Zr6Nov+Kmx3MtC4KvZTDO2Mt6ZKLcfbs7rf28nhamxaVKqtM9k2j4XEdVWez727DKyW4rNNeSFDXqVykdH1G7lHuHeEqvplZsPdSPCPq90SPCPq907U7V7vTHp5Oyjd8o+r3Rd8o+r3UrUWp0x6Nkr/AJR9Xui/5R9Xunai1Omvo2Sv+UfV7o7z5R9Xunai1OmPRsl3nyj6vdHefKPq907UWp019GyV/wAo+r3Rf8o+r3TtRanTX0bJX/KPq90X/KPq907UWp0x6NlG75R9XuiR4R9XupWotTpj0bKGXhHq73StHhHq/wB1Zai1T0x6NlV3bfCPV/ujum+Aer/dW2otTINU9y3wD1f7o7pvgHq/3V1qLU6YNlV3bfCPV/uju2+Eer/dW2otUdMejZUmizwD1f7qP2Wn4G+r/ddFqLU6K+k9U+11iLFfYixdOVFiLFfYixBRYixX2IsQUWIsV9iLEFFiLFfYixBRYixX2IsQUWIsV9iLEFFiLFfYixBRYixX2IsQUWIsV9iLEFFiLFfYixBRYixX2IsQUWIsV9iLEF9qLVNCCFqLVNCCFqLVNCCFqLVNCCFqLVNCCFqLVNCCFqLVNCCFqLVNCCFqLVNCCFqLVNCCFqLVNCCFqLVNCCFqLVNCAQhCAQhCAQhCAQhCAQhCAQhCAQhCAQhCAQhCAQhCAQhCAQhCAQhCAQhCAQhCAQhCAQhCAQhCAQhCAQhCAQhCAQhCAQhCAQhCAQhCAQhCD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3" name="صورة 12" descr="تنزيل.jpg"/>
          <p:cNvPicPr>
            <a:picLocks noChangeAspect="1"/>
          </p:cNvPicPr>
          <p:nvPr/>
        </p:nvPicPr>
        <p:blipFill>
          <a:blip r:embed="rId3" cstate="print"/>
          <a:srcRect b="27425"/>
          <a:stretch>
            <a:fillRect/>
          </a:stretch>
        </p:blipFill>
        <p:spPr>
          <a:xfrm>
            <a:off x="1069896" y="81960"/>
            <a:ext cx="1924050" cy="1728192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755576" y="36450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                                                  المبيعات </a:t>
            </a:r>
            <a:r>
              <a:rPr lang="ar-IQ" b="1" dirty="0" err="1"/>
              <a:t>الفعلية </a:t>
            </a:r>
            <a:r>
              <a:rPr lang="ar-IQ" b="1" dirty="0"/>
              <a:t>– قيمة نقطة التعادل</a:t>
            </a:r>
          </a:p>
          <a:p>
            <a:r>
              <a:rPr lang="ar-IQ" b="1" dirty="0"/>
              <a:t>% النسبة المئوية لحد </a:t>
            </a:r>
            <a:r>
              <a:rPr lang="ar-IQ" b="1" dirty="0" err="1"/>
              <a:t>الأمان =  </a:t>
            </a:r>
            <a:r>
              <a:rPr lang="ar-IQ" b="1" dirty="0" err="1" smtClean="0"/>
              <a:t>                                                            </a:t>
            </a:r>
            <a:r>
              <a:rPr lang="ar-IQ" b="1" dirty="0" smtClean="0"/>
              <a:t>* </a:t>
            </a:r>
            <a:r>
              <a:rPr lang="ar-IQ" b="1" dirty="0"/>
              <a:t>100</a:t>
            </a:r>
          </a:p>
          <a:p>
            <a:r>
              <a:rPr lang="ar-IQ" b="1" dirty="0" smtClean="0"/>
              <a:t>                                                             المبيعات </a:t>
            </a:r>
            <a:r>
              <a:rPr lang="ar-IQ" b="1" dirty="0"/>
              <a:t>الفعلية</a:t>
            </a:r>
            <a:endParaRPr lang="ar-IQ" dirty="0"/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2627784" y="4077072"/>
            <a:ext cx="37444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38" name="Picture 6" descr="https://encrypted-tbn3.gstatic.com/images?q=tbn:ANd9GcRXR2ZRTAghhX5BDzlBOkkIY5W1PIx9VNsaAOp9kaNlbcx7zK_IF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1674565" cy="1674565"/>
          </a:xfrm>
          <a:prstGeom prst="rect">
            <a:avLst/>
          </a:prstGeom>
          <a:noFill/>
        </p:spPr>
      </p:pic>
      <p:sp>
        <p:nvSpPr>
          <p:cNvPr id="21" name="مستطيل 20"/>
          <p:cNvSpPr/>
          <p:nvPr/>
        </p:nvSpPr>
        <p:spPr>
          <a:xfrm>
            <a:off x="971600" y="479715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</a:rPr>
              <a:t>                                                         راس المال المستثمر</a:t>
            </a:r>
            <a:endParaRPr lang="ar-IQ" b="1" dirty="0">
              <a:solidFill>
                <a:schemeClr val="bg1"/>
              </a:solidFill>
            </a:endParaRPr>
          </a:p>
          <a:p>
            <a:r>
              <a:rPr lang="ar-IQ" b="1" dirty="0" err="1" smtClean="0">
                <a:solidFill>
                  <a:schemeClr val="bg1"/>
                </a:solidFill>
              </a:rPr>
              <a:t>10.</a:t>
            </a:r>
            <a:r>
              <a:rPr lang="ar-IQ" b="1" dirty="0" smtClean="0">
                <a:solidFill>
                  <a:schemeClr val="bg1"/>
                </a:solidFill>
              </a:rPr>
              <a:t> مدة </a:t>
            </a:r>
            <a:r>
              <a:rPr lang="ar-IQ" b="1" dirty="0" err="1">
                <a:solidFill>
                  <a:schemeClr val="bg1"/>
                </a:solidFill>
              </a:rPr>
              <a:t>إطفاء </a:t>
            </a:r>
            <a:r>
              <a:rPr lang="ar-IQ" b="1" dirty="0">
                <a:solidFill>
                  <a:schemeClr val="bg1"/>
                </a:solidFill>
              </a:rPr>
              <a:t>( </a:t>
            </a:r>
            <a:r>
              <a:rPr lang="ar-IQ" b="1" dirty="0" err="1">
                <a:solidFill>
                  <a:schemeClr val="bg1"/>
                </a:solidFill>
              </a:rPr>
              <a:t>إسترداد</a:t>
            </a:r>
            <a:r>
              <a:rPr lang="ar-IQ" b="1" dirty="0">
                <a:solidFill>
                  <a:schemeClr val="bg1"/>
                </a:solidFill>
              </a:rPr>
              <a:t> ) </a:t>
            </a:r>
            <a:r>
              <a:rPr lang="ar-IQ" b="1" dirty="0" err="1">
                <a:solidFill>
                  <a:schemeClr val="bg1"/>
                </a:solidFill>
              </a:rPr>
              <a:t>المشروع =</a:t>
            </a:r>
            <a:r>
              <a:rPr lang="ar-IQ" b="1" dirty="0">
                <a:solidFill>
                  <a:schemeClr val="bg1"/>
                </a:solidFill>
              </a:rPr>
              <a:t> </a:t>
            </a:r>
          </a:p>
          <a:p>
            <a:r>
              <a:rPr lang="ar-IQ" b="1" dirty="0" smtClean="0">
                <a:solidFill>
                  <a:schemeClr val="bg1"/>
                </a:solidFill>
              </a:rPr>
              <a:t>                                                    الربح </a:t>
            </a:r>
            <a:r>
              <a:rPr lang="ar-IQ" b="1" dirty="0" err="1">
                <a:solidFill>
                  <a:schemeClr val="bg1"/>
                </a:solidFill>
              </a:rPr>
              <a:t>السنوي </a:t>
            </a:r>
            <a:r>
              <a:rPr lang="ar-IQ" b="1" dirty="0">
                <a:solidFill>
                  <a:schemeClr val="bg1"/>
                </a:solidFill>
              </a:rPr>
              <a:t>+ </a:t>
            </a:r>
            <a:r>
              <a:rPr lang="ar-IQ" b="1" dirty="0" err="1" smtClean="0">
                <a:solidFill>
                  <a:schemeClr val="bg1"/>
                </a:solidFill>
              </a:rPr>
              <a:t>الإندثارات</a:t>
            </a:r>
            <a:endParaRPr lang="ar-IQ" b="1" dirty="0" smtClean="0">
              <a:solidFill>
                <a:schemeClr val="bg1"/>
              </a:solidFill>
            </a:endParaRPr>
          </a:p>
          <a:p>
            <a:endParaRPr lang="ar-IQ" b="1" dirty="0"/>
          </a:p>
          <a:p>
            <a:pPr marL="182563" indent="-182563"/>
            <a:r>
              <a:rPr lang="ar-IQ" b="1" dirty="0" smtClean="0"/>
              <a:t>   يكون </a:t>
            </a:r>
            <a:r>
              <a:rPr lang="ar-IQ" b="1" dirty="0"/>
              <a:t>عادة المشروع مجدي من الناحية </a:t>
            </a:r>
            <a:r>
              <a:rPr lang="ar-IQ" b="1" dirty="0" err="1" smtClean="0"/>
              <a:t>الاقتصادية </a:t>
            </a:r>
            <a:r>
              <a:rPr lang="ar-IQ" b="1" dirty="0"/>
              <a:t>، إذا </a:t>
            </a:r>
            <a:r>
              <a:rPr lang="ar-IQ" b="1" dirty="0" smtClean="0"/>
              <a:t>كانت </a:t>
            </a:r>
            <a:r>
              <a:rPr lang="ar-IQ" b="1" dirty="0"/>
              <a:t>ربحية المشروع أعلى من </a:t>
            </a:r>
            <a:r>
              <a:rPr lang="ar-IQ" b="1" dirty="0" err="1" smtClean="0"/>
              <a:t>25 </a:t>
            </a:r>
            <a:r>
              <a:rPr lang="ar-IQ" b="1" dirty="0" smtClean="0"/>
              <a:t>% ومدة </a:t>
            </a:r>
            <a:r>
              <a:rPr lang="ar-IQ" b="1" dirty="0"/>
              <a:t>إطفاء المشروع أقل من 4 </a:t>
            </a:r>
            <a:r>
              <a:rPr lang="ar-IQ" b="1" dirty="0" err="1"/>
              <a:t>سنوات .</a:t>
            </a:r>
            <a:endParaRPr lang="ar-IQ" dirty="0"/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3324240" y="5285968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نجمة ذات 5 نقاط 24"/>
          <p:cNvSpPr/>
          <p:nvPr/>
        </p:nvSpPr>
        <p:spPr>
          <a:xfrm>
            <a:off x="8759512" y="6025480"/>
            <a:ext cx="323528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9" name="TextBox 18"/>
          <p:cNvSpPr txBox="1"/>
          <p:nvPr/>
        </p:nvSpPr>
        <p:spPr>
          <a:xfrm>
            <a:off x="1500166" y="3214686"/>
            <a:ext cx="735811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dirty="0" smtClean="0"/>
              <a:t>قيمة نقطة التعادل = التكاليف الثابتة / 1- ( التكاليف المتغيرة / قيمة المبيعات )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3707904" y="1602512"/>
            <a:ext cx="5364088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115616" y="260648"/>
            <a:ext cx="8028384" cy="1224136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1187624" y="26064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b="1" dirty="0" err="1" smtClean="0">
                <a:solidFill>
                  <a:schemeClr val="bg1"/>
                </a:solidFill>
              </a:rPr>
              <a:t>مثال </a:t>
            </a:r>
            <a:r>
              <a:rPr lang="ar-IQ" b="1" dirty="0" smtClean="0">
                <a:solidFill>
                  <a:schemeClr val="bg1"/>
                </a:solidFill>
              </a:rPr>
              <a:t>(1</a:t>
            </a:r>
            <a:r>
              <a:rPr lang="ar-IQ" b="1" dirty="0" err="1" smtClean="0">
                <a:solidFill>
                  <a:schemeClr val="bg1"/>
                </a:solidFill>
              </a:rPr>
              <a:t>) :</a:t>
            </a:r>
            <a:endParaRPr lang="ar-IQ" b="1" dirty="0">
              <a:solidFill>
                <a:schemeClr val="bg1"/>
              </a:solidFill>
            </a:endParaRPr>
          </a:p>
          <a:p>
            <a:pPr algn="just"/>
            <a:r>
              <a:rPr lang="ar-IQ" b="1" dirty="0" smtClean="0">
                <a:solidFill>
                  <a:schemeClr val="bg1"/>
                </a:solidFill>
              </a:rPr>
              <a:t>1-  </a:t>
            </a:r>
            <a:r>
              <a:rPr lang="ar-IQ" b="1" dirty="0">
                <a:solidFill>
                  <a:schemeClr val="bg1"/>
                </a:solidFill>
              </a:rPr>
              <a:t>في مشروع لإنتاج الأنابيب الفولاذية ونتيجة للطلب العالي على </a:t>
            </a:r>
            <a:r>
              <a:rPr lang="ar-IQ" b="1" dirty="0" err="1">
                <a:solidFill>
                  <a:schemeClr val="bg1"/>
                </a:solidFill>
              </a:rPr>
              <a:t>إستخدامها</a:t>
            </a:r>
            <a:r>
              <a:rPr lang="ar-IQ" b="1" dirty="0">
                <a:solidFill>
                  <a:schemeClr val="bg1"/>
                </a:solidFill>
              </a:rPr>
              <a:t> بسبب </a:t>
            </a:r>
            <a:r>
              <a:rPr lang="ar-IQ" b="1" dirty="0" err="1">
                <a:solidFill>
                  <a:schemeClr val="bg1"/>
                </a:solidFill>
              </a:rPr>
              <a:t>إزدياد</a:t>
            </a:r>
            <a:r>
              <a:rPr lang="ar-IQ" b="1" dirty="0">
                <a:solidFill>
                  <a:schemeClr val="bg1"/>
                </a:solidFill>
              </a:rPr>
              <a:t> حركة</a:t>
            </a:r>
          </a:p>
          <a:p>
            <a:pPr algn="just"/>
            <a:r>
              <a:rPr lang="ar-IQ" b="1" dirty="0">
                <a:solidFill>
                  <a:schemeClr val="bg1"/>
                </a:solidFill>
              </a:rPr>
              <a:t>البناء </a:t>
            </a:r>
            <a:r>
              <a:rPr lang="ar-IQ" b="1" dirty="0" err="1">
                <a:solidFill>
                  <a:schemeClr val="bg1"/>
                </a:solidFill>
              </a:rPr>
              <a:t>والتشييد </a:t>
            </a:r>
            <a:r>
              <a:rPr lang="ar-IQ" b="1" dirty="0">
                <a:solidFill>
                  <a:schemeClr val="bg1"/>
                </a:solidFill>
              </a:rPr>
              <a:t>، لذا ُقرر إقامة المشروع بطاقة إنتاجية قدرها 50000 طن للنوعيات المطلوبة</a:t>
            </a:r>
          </a:p>
          <a:p>
            <a:pPr algn="just"/>
            <a:r>
              <a:rPr lang="ar-IQ" b="1" dirty="0" err="1" smtClean="0">
                <a:solidFill>
                  <a:schemeClr val="bg1"/>
                </a:solidFill>
              </a:rPr>
              <a:t>وبحجوم</a:t>
            </a:r>
            <a:r>
              <a:rPr lang="ar-IQ" b="1" dirty="0" smtClean="0">
                <a:solidFill>
                  <a:schemeClr val="bg1"/>
                </a:solidFill>
              </a:rPr>
              <a:t> </a:t>
            </a:r>
            <a:r>
              <a:rPr lang="ar-IQ" b="1" dirty="0">
                <a:solidFill>
                  <a:schemeClr val="bg1"/>
                </a:solidFill>
              </a:rPr>
              <a:t>تتراوح بين </a:t>
            </a:r>
            <a:r>
              <a:rPr lang="ar-IQ" b="1" dirty="0" smtClean="0">
                <a:solidFill>
                  <a:schemeClr val="bg1"/>
                </a:solidFill>
              </a:rPr>
              <a:t>4– 0.5 </a:t>
            </a:r>
            <a:r>
              <a:rPr lang="ar-IQ" b="1" dirty="0" err="1" smtClean="0">
                <a:solidFill>
                  <a:schemeClr val="bg1"/>
                </a:solidFill>
              </a:rPr>
              <a:t>انجات</a:t>
            </a:r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42327" r="22800" b="15345"/>
          <a:stretch>
            <a:fillRect/>
          </a:stretch>
        </p:blipFill>
        <p:spPr bwMode="auto">
          <a:xfrm>
            <a:off x="1043608" y="2276872"/>
            <a:ext cx="8100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771800" y="1617752"/>
            <a:ext cx="615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err="1" smtClean="0">
                <a:solidFill>
                  <a:schemeClr val="bg1"/>
                </a:solidFill>
              </a:rPr>
              <a:t>2.</a:t>
            </a:r>
            <a:r>
              <a:rPr lang="ar-IQ" b="1" dirty="0" smtClean="0">
                <a:solidFill>
                  <a:schemeClr val="bg1"/>
                </a:solidFill>
              </a:rPr>
              <a:t>  </a:t>
            </a:r>
            <a:r>
              <a:rPr lang="ar-IQ" b="1" dirty="0">
                <a:solidFill>
                  <a:schemeClr val="bg1"/>
                </a:solidFill>
              </a:rPr>
              <a:t>الهيكل التنظيمي لمراحل إنتاج الأنابيب الفولاذية المختلفة </a:t>
            </a:r>
            <a:r>
              <a:rPr lang="ar-IQ" b="1" dirty="0" err="1">
                <a:solidFill>
                  <a:schemeClr val="bg1"/>
                </a:solidFill>
              </a:rPr>
              <a:t>يكون: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539552" y="476672"/>
            <a:ext cx="827584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dirty="0" smtClean="0"/>
              <a:t>1</a:t>
            </a:r>
            <a:endParaRPr lang="ar-IQ" sz="4800" dirty="0"/>
          </a:p>
        </p:txBody>
      </p:sp>
      <p:sp>
        <p:nvSpPr>
          <p:cNvPr id="10" name="شكل بيضاوي 9"/>
          <p:cNvSpPr/>
          <p:nvPr/>
        </p:nvSpPr>
        <p:spPr>
          <a:xfrm>
            <a:off x="2915816" y="1412776"/>
            <a:ext cx="864096" cy="7200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dirty="0" smtClean="0"/>
              <a:t>2</a:t>
            </a:r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5796136" y="4683616"/>
            <a:ext cx="3225944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292080" y="548680"/>
            <a:ext cx="3635896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1115616" y="3789040"/>
            <a:ext cx="777686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971600" y="135296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ar-IQ" sz="2000" b="1" dirty="0" smtClean="0"/>
              <a:t>أ- </a:t>
            </a:r>
            <a:r>
              <a:rPr lang="ar-IQ" sz="2000" b="1" dirty="0" err="1" smtClean="0"/>
              <a:t>المكائن</a:t>
            </a:r>
            <a:r>
              <a:rPr lang="ar-IQ" sz="2000" b="1" dirty="0" smtClean="0"/>
              <a:t> </a:t>
            </a:r>
            <a:r>
              <a:rPr lang="ar-IQ" sz="2000" b="1" dirty="0" err="1"/>
              <a:t>والالآت</a:t>
            </a:r>
            <a:r>
              <a:rPr lang="ar-IQ" sz="2000" b="1" dirty="0"/>
              <a:t> والمعدات الإنتاجية وقدرت بحوالي 5850000 دينار وتشتمل على </a:t>
            </a:r>
            <a:r>
              <a:rPr lang="ar-IQ" sz="2000" b="1" dirty="0" err="1" smtClean="0"/>
              <a:t>مكائن</a:t>
            </a:r>
            <a:r>
              <a:rPr lang="ar-IQ" sz="2000" b="1" dirty="0" smtClean="0"/>
              <a:t> الشريط، </a:t>
            </a:r>
            <a:r>
              <a:rPr lang="ar-IQ" sz="2000" b="1" dirty="0"/>
              <a:t>وربط الأشرطة وأجهزة </a:t>
            </a:r>
            <a:r>
              <a:rPr lang="ar-IQ" sz="2000" b="1" dirty="0" err="1"/>
              <a:t>ومكائن</a:t>
            </a:r>
            <a:r>
              <a:rPr lang="ar-IQ" sz="2000" b="1" dirty="0"/>
              <a:t> خطوط إنتاج الأنابيب الصغيرة والمتوسطة والكبيرة</a:t>
            </a:r>
            <a:endParaRPr lang="ar-IQ" sz="2000" dirty="0"/>
          </a:p>
        </p:txBody>
      </p:sp>
      <p:sp>
        <p:nvSpPr>
          <p:cNvPr id="5" name="مستطيل 4"/>
          <p:cNvSpPr/>
          <p:nvPr/>
        </p:nvSpPr>
        <p:spPr>
          <a:xfrm>
            <a:off x="5508104" y="548680"/>
            <a:ext cx="3328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</a:rPr>
              <a:t>3- </a:t>
            </a:r>
            <a:r>
              <a:rPr lang="ar-IQ" b="1" dirty="0">
                <a:solidFill>
                  <a:schemeClr val="bg1"/>
                </a:solidFill>
              </a:rPr>
              <a:t>رأس المال المستثمر- ويتمثل بما </a:t>
            </a:r>
            <a:r>
              <a:rPr lang="ar-IQ" b="1" dirty="0" err="1">
                <a:solidFill>
                  <a:schemeClr val="bg1"/>
                </a:solidFill>
              </a:rPr>
              <a:t>يلي :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19888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/>
            <a:r>
              <a:rPr lang="ar-IQ" b="1" dirty="0"/>
              <a:t>الحجم </a:t>
            </a:r>
            <a:r>
              <a:rPr lang="ar-IQ" b="1" dirty="0" err="1"/>
              <a:t>ومكائن</a:t>
            </a:r>
            <a:r>
              <a:rPr lang="ar-IQ" b="1" dirty="0"/>
              <a:t> قسمي إنتاج الموصلات </a:t>
            </a:r>
            <a:r>
              <a:rPr lang="ar-IQ" b="1" dirty="0" err="1"/>
              <a:t>والغلونة</a:t>
            </a:r>
            <a:r>
              <a:rPr lang="ar-IQ" b="1" dirty="0"/>
              <a:t> ومعدات النقل والحركة الداخلية </a:t>
            </a:r>
            <a:r>
              <a:rPr lang="ar-IQ" b="1" dirty="0" err="1" smtClean="0"/>
              <a:t>ومكائن</a:t>
            </a:r>
            <a:r>
              <a:rPr lang="ar-IQ" b="1" dirty="0" smtClean="0"/>
              <a:t> ومعدات </a:t>
            </a:r>
            <a:r>
              <a:rPr lang="ar-IQ" b="1" dirty="0"/>
              <a:t>الصيانة والمختبر وقسم الخدمات العامة.</a:t>
            </a:r>
          </a:p>
          <a:p>
            <a:pPr marL="274638" indent="-274638"/>
            <a:r>
              <a:rPr lang="ar-IQ" b="1" dirty="0" err="1" smtClean="0"/>
              <a:t>ب </a:t>
            </a:r>
            <a:r>
              <a:rPr lang="ar-IQ" b="1" dirty="0" smtClean="0"/>
              <a:t>- </a:t>
            </a:r>
            <a:r>
              <a:rPr lang="ar-IQ" b="1" dirty="0"/>
              <a:t>الأدوات </a:t>
            </a:r>
            <a:r>
              <a:rPr lang="ar-IQ" b="1" dirty="0" smtClean="0"/>
              <a:t>الاحتياطية </a:t>
            </a:r>
            <a:r>
              <a:rPr lang="ar-IQ" b="1" dirty="0"/>
              <a:t>وقدرت قيمها بمبلغ 585000 دينار سنوي </a:t>
            </a:r>
            <a:r>
              <a:rPr lang="ar-IQ" b="1" dirty="0" err="1"/>
              <a:t>ًا</a:t>
            </a:r>
            <a:r>
              <a:rPr lang="ar-IQ" b="1" dirty="0"/>
              <a:t> وتشتمل على </a:t>
            </a:r>
            <a:r>
              <a:rPr lang="ar-IQ" b="1" dirty="0" smtClean="0"/>
              <a:t>الأدوات والدرافيل الاحتياطية </a:t>
            </a:r>
            <a:r>
              <a:rPr lang="ar-IQ" b="1" dirty="0"/>
              <a:t>لقسم </a:t>
            </a:r>
            <a:r>
              <a:rPr lang="ar-IQ" b="1" dirty="0" smtClean="0"/>
              <a:t>التشرط </a:t>
            </a:r>
            <a:r>
              <a:rPr lang="ar-IQ" b="1" dirty="0"/>
              <a:t>واللحام </a:t>
            </a:r>
            <a:r>
              <a:rPr lang="ar-IQ" b="1" dirty="0" smtClean="0"/>
              <a:t>وكذلك </a:t>
            </a:r>
            <a:r>
              <a:rPr lang="ar-IQ" b="1" dirty="0" err="1" smtClean="0"/>
              <a:t>للمكائن</a:t>
            </a:r>
            <a:r>
              <a:rPr lang="ar-IQ" b="1" dirty="0" smtClean="0"/>
              <a:t> </a:t>
            </a:r>
            <a:r>
              <a:rPr lang="ar-IQ" b="1" dirty="0"/>
              <a:t>والمعدات لمدة </a:t>
            </a:r>
            <a:r>
              <a:rPr lang="ar-IQ" b="1" dirty="0" err="1"/>
              <a:t>سنتين </a:t>
            </a:r>
            <a:r>
              <a:rPr lang="ar-IQ" b="1" dirty="0" err="1" smtClean="0"/>
              <a:t>.</a:t>
            </a:r>
            <a:r>
              <a:rPr lang="ar-IQ" b="1" dirty="0" smtClean="0"/>
              <a:t> </a:t>
            </a:r>
          </a:p>
          <a:p>
            <a:pPr marL="274638" indent="-274638"/>
            <a:r>
              <a:rPr lang="ar-IQ" b="1" dirty="0" smtClean="0"/>
              <a:t>ج- الأبنية والمنشآت وقدرت قيمتها بحوالي 2250000 دينار </a:t>
            </a:r>
            <a:r>
              <a:rPr lang="ar-IQ" b="1" dirty="0" err="1" smtClean="0"/>
              <a:t>لإحتياج</a:t>
            </a:r>
            <a:r>
              <a:rPr lang="ar-IQ" b="1" dirty="0" smtClean="0"/>
              <a:t> المشروع إلى مساحات كبيرة    لإنشائه فبلغ 15000 م 2 تشتمل على الأقسام </a:t>
            </a:r>
            <a:r>
              <a:rPr lang="ar-IQ" b="1" dirty="0" err="1" smtClean="0"/>
              <a:t>الإنتاجية </a:t>
            </a:r>
            <a:r>
              <a:rPr lang="ar-IQ" b="1" dirty="0" smtClean="0"/>
              <a:t>، </a:t>
            </a:r>
            <a:r>
              <a:rPr lang="ar-IQ" b="1" dirty="0" err="1" smtClean="0"/>
              <a:t>المخازن </a:t>
            </a:r>
            <a:r>
              <a:rPr lang="ar-IQ" b="1" dirty="0" smtClean="0"/>
              <a:t>، </a:t>
            </a:r>
            <a:r>
              <a:rPr lang="ar-IQ" b="1" dirty="0" err="1" smtClean="0"/>
              <a:t>المكائن</a:t>
            </a:r>
            <a:r>
              <a:rPr lang="ar-IQ" b="1" dirty="0" smtClean="0"/>
              <a:t> و غرفة  </a:t>
            </a:r>
            <a:r>
              <a:rPr lang="ar-IQ" b="1" dirty="0" err="1" smtClean="0"/>
              <a:t>المرجل .</a:t>
            </a:r>
            <a:endParaRPr lang="ar-IQ" dirty="0" smtClean="0"/>
          </a:p>
          <a:p>
            <a:endParaRPr lang="ar-IQ" b="1" dirty="0"/>
          </a:p>
          <a:p>
            <a:r>
              <a:rPr lang="ar-IQ" b="1" dirty="0" smtClean="0"/>
              <a:t>لذا فان مجموع راس المال المستثمر يكون  </a:t>
            </a:r>
            <a:r>
              <a:rPr lang="ar-IQ" b="1" dirty="0" err="1" smtClean="0"/>
              <a:t>5850000 </a:t>
            </a:r>
            <a:r>
              <a:rPr lang="ar-IQ" b="1" dirty="0"/>
              <a:t>+ </a:t>
            </a:r>
            <a:r>
              <a:rPr lang="ar-IQ" b="1" dirty="0" err="1"/>
              <a:t>585000 </a:t>
            </a:r>
            <a:r>
              <a:rPr lang="ar-IQ" b="1" dirty="0"/>
              <a:t>+ </a:t>
            </a:r>
            <a:r>
              <a:rPr lang="ar-IQ" b="1" dirty="0" err="1"/>
              <a:t>2250000 </a:t>
            </a:r>
            <a:r>
              <a:rPr lang="ar-IQ" b="1" dirty="0"/>
              <a:t>= </a:t>
            </a:r>
            <a:r>
              <a:rPr lang="ar-IQ" b="1" dirty="0" smtClean="0"/>
              <a:t>8685000</a:t>
            </a:r>
            <a:endParaRPr lang="ar-IQ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4644008" y="188640"/>
            <a:ext cx="827584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dirty="0" smtClean="0"/>
              <a:t>3</a:t>
            </a:r>
            <a:endParaRPr lang="ar-IQ" sz="4800" dirty="0"/>
          </a:p>
        </p:txBody>
      </p:sp>
      <p:sp>
        <p:nvSpPr>
          <p:cNvPr id="9" name="مستطيل 8"/>
          <p:cNvSpPr/>
          <p:nvPr/>
        </p:nvSpPr>
        <p:spPr>
          <a:xfrm>
            <a:off x="1043608" y="472514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</a:rPr>
              <a:t>4- رأس </a:t>
            </a:r>
            <a:r>
              <a:rPr lang="ar-IQ" b="1" dirty="0">
                <a:solidFill>
                  <a:schemeClr val="bg1"/>
                </a:solidFill>
              </a:rPr>
              <a:t>المال التشغيلي- </a:t>
            </a:r>
            <a:r>
              <a:rPr lang="ar-IQ" b="1" dirty="0" err="1">
                <a:solidFill>
                  <a:schemeClr val="bg1"/>
                </a:solidFill>
              </a:rPr>
              <a:t>ويشتمل</a:t>
            </a:r>
            <a:r>
              <a:rPr lang="ar-IQ" b="1" dirty="0">
                <a:solidFill>
                  <a:schemeClr val="bg1"/>
                </a:solidFill>
              </a:rPr>
              <a:t> </a:t>
            </a:r>
            <a:r>
              <a:rPr lang="ar-IQ" b="1" dirty="0" err="1">
                <a:solidFill>
                  <a:schemeClr val="bg1"/>
                </a:solidFill>
              </a:rPr>
              <a:t>على </a:t>
            </a:r>
            <a:r>
              <a:rPr lang="ar-IQ" b="1" dirty="0" err="1" smtClean="0">
                <a:solidFill>
                  <a:schemeClr val="bg1"/>
                </a:solidFill>
              </a:rPr>
              <a:t>:</a:t>
            </a:r>
            <a:endParaRPr lang="ar-IQ" b="1" dirty="0" smtClean="0">
              <a:solidFill>
                <a:schemeClr val="bg1"/>
              </a:solidFill>
            </a:endParaRPr>
          </a:p>
          <a:p>
            <a:endParaRPr lang="ar-IQ" b="1" dirty="0">
              <a:solidFill>
                <a:schemeClr val="bg1"/>
              </a:solidFill>
            </a:endParaRPr>
          </a:p>
          <a:p>
            <a:pPr marL="182563" indent="-182563"/>
            <a:r>
              <a:rPr lang="ar-IQ" b="1" dirty="0" smtClean="0"/>
              <a:t>أ- المواد الاولية وقدرت بحوالي </a:t>
            </a:r>
            <a:r>
              <a:rPr lang="ar-IQ" b="1" dirty="0"/>
              <a:t>6600000 دينار وتتمثل بالأشرطة </a:t>
            </a:r>
            <a:r>
              <a:rPr lang="ar-IQ" b="1" dirty="0" smtClean="0"/>
              <a:t>الفولاذية و المواد المساعدة اللازمة </a:t>
            </a:r>
            <a:r>
              <a:rPr lang="ar-IQ" b="1" dirty="0"/>
              <a:t>لإنتاج </a:t>
            </a:r>
            <a:r>
              <a:rPr lang="ar-IQ" b="1" dirty="0" err="1"/>
              <a:t>الأنابيب .</a:t>
            </a:r>
            <a:endParaRPr lang="ar-IQ" b="1" dirty="0"/>
          </a:p>
          <a:p>
            <a:r>
              <a:rPr lang="ar-IQ" b="1" dirty="0"/>
              <a:t>ب- الأيدي </a:t>
            </a:r>
            <a:r>
              <a:rPr lang="ar-IQ" b="1" dirty="0" err="1"/>
              <a:t>العاملة </a:t>
            </a:r>
            <a:r>
              <a:rPr lang="ar-IQ" b="1" dirty="0"/>
              <a:t>– إذ بلغت </a:t>
            </a:r>
            <a:r>
              <a:rPr lang="ar-IQ" b="1" dirty="0" err="1"/>
              <a:t>الأ</a:t>
            </a:r>
            <a:r>
              <a:rPr lang="ar-IQ" b="1" dirty="0"/>
              <a:t> يدي العاملة للمشروع بوجبتي عمل 234 فردًا </a:t>
            </a:r>
            <a:r>
              <a:rPr lang="ar-IQ" b="1" dirty="0" err="1"/>
              <a:t>وبإجور</a:t>
            </a:r>
            <a:r>
              <a:rPr lang="ar-IQ" b="1" dirty="0"/>
              <a:t> </a:t>
            </a:r>
            <a:r>
              <a:rPr lang="ar-IQ" b="1" dirty="0" smtClean="0"/>
              <a:t>سنوية قدرها 400500 دينار </a:t>
            </a:r>
            <a:r>
              <a:rPr lang="ar-IQ" b="1" dirty="0" err="1" smtClean="0"/>
              <a:t>بضمنها</a:t>
            </a:r>
            <a:r>
              <a:rPr lang="ar-IQ" b="1" dirty="0" smtClean="0"/>
              <a:t> الضمان </a:t>
            </a:r>
            <a:r>
              <a:rPr lang="ar-IQ" b="1" dirty="0" err="1"/>
              <a:t>الإجتماعي</a:t>
            </a:r>
            <a:r>
              <a:rPr lang="ar-IQ" b="1" dirty="0"/>
              <a:t> ، وموزعة </a:t>
            </a:r>
            <a:r>
              <a:rPr lang="ar-IQ" b="1" dirty="0" err="1"/>
              <a:t>كالآتي :</a:t>
            </a:r>
            <a:endParaRPr lang="ar-IQ" dirty="0"/>
          </a:p>
        </p:txBody>
      </p:sp>
      <p:sp>
        <p:nvSpPr>
          <p:cNvPr id="11" name="شكل بيضاوي 10"/>
          <p:cNvSpPr/>
          <p:nvPr/>
        </p:nvSpPr>
        <p:spPr>
          <a:xfrm>
            <a:off x="5220072" y="4437112"/>
            <a:ext cx="720080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dirty="0" smtClean="0"/>
              <a:t>4</a:t>
            </a:r>
            <a:endParaRPr lang="ar-IQ" sz="4800" dirty="0"/>
          </a:p>
        </p:txBody>
      </p:sp>
      <p:pic>
        <p:nvPicPr>
          <p:cNvPr id="23554" name="Picture 2" descr="https://encrypted-tbn0.gstatic.com/images?q=tbn:ANd9GcSQ1t_5qV5QXwNkzf2Vytz0j5w_uW-r84CLvU-CHoJVKdYJ_d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1806113" cy="120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907704" y="5445224"/>
            <a:ext cx="714822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35063" r="25567" b="21625"/>
          <a:stretch>
            <a:fillRect/>
          </a:stretch>
        </p:blipFill>
        <p:spPr bwMode="auto">
          <a:xfrm>
            <a:off x="2202282" y="404664"/>
            <a:ext cx="68342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936104" y="4437112"/>
            <a:ext cx="81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ج- المصاريف </a:t>
            </a:r>
            <a:r>
              <a:rPr lang="ar-IQ" b="1" dirty="0" err="1"/>
              <a:t>الصناعية </a:t>
            </a:r>
            <a:r>
              <a:rPr lang="ar-IQ" b="1" dirty="0"/>
              <a:t>– بمبلغ </a:t>
            </a:r>
            <a:r>
              <a:rPr lang="ar-IQ" b="1" dirty="0" smtClean="0"/>
              <a:t>79500 دينار سنويا موزعة </a:t>
            </a:r>
            <a:r>
              <a:rPr lang="ar-IQ" b="1" dirty="0" err="1" smtClean="0"/>
              <a:t>وكالاتي:</a:t>
            </a:r>
            <a:endParaRPr lang="ar-IQ" b="1" dirty="0" smtClean="0"/>
          </a:p>
          <a:p>
            <a:r>
              <a:rPr lang="ar-IQ" b="1" dirty="0"/>
              <a:t> </a:t>
            </a:r>
            <a:r>
              <a:rPr lang="ar-IQ" b="1" dirty="0" smtClean="0"/>
              <a:t>    ماء 3500 </a:t>
            </a:r>
            <a:r>
              <a:rPr lang="ar-IQ" b="1" dirty="0" err="1" smtClean="0"/>
              <a:t>دينار </a:t>
            </a:r>
            <a:r>
              <a:rPr lang="ar-IQ" b="1" dirty="0" smtClean="0"/>
              <a:t>، كهرباء </a:t>
            </a:r>
            <a:r>
              <a:rPr lang="ar-IQ" b="1" dirty="0" err="1" smtClean="0"/>
              <a:t>57000 </a:t>
            </a:r>
            <a:r>
              <a:rPr lang="ar-IQ" b="1" dirty="0" smtClean="0"/>
              <a:t>، زيوت وشحوم و سوائل تبريد و كافة انواع الوقود 19000 دينار </a:t>
            </a:r>
          </a:p>
          <a:p>
            <a:endParaRPr lang="ar-IQ" b="1" dirty="0" smtClean="0"/>
          </a:p>
          <a:p>
            <a:endParaRPr lang="ar-IQ" b="1" dirty="0" smtClean="0"/>
          </a:p>
          <a:p>
            <a:r>
              <a:rPr lang="ar-IQ" b="1" dirty="0" smtClean="0"/>
              <a:t>لذا فان مجموع راس المال </a:t>
            </a:r>
            <a:r>
              <a:rPr lang="ar-IQ" b="1" dirty="0" err="1" smtClean="0"/>
              <a:t>التشغيلي </a:t>
            </a:r>
            <a:r>
              <a:rPr lang="ar-IQ" b="1" dirty="0" smtClean="0"/>
              <a:t>= </a:t>
            </a:r>
            <a:r>
              <a:rPr lang="ar-IQ" b="1" dirty="0" err="1" smtClean="0"/>
              <a:t>6600000 </a:t>
            </a:r>
            <a:r>
              <a:rPr lang="ar-IQ" b="1" dirty="0"/>
              <a:t>+ </a:t>
            </a:r>
            <a:r>
              <a:rPr lang="ar-IQ" b="1" dirty="0" err="1"/>
              <a:t>400500 </a:t>
            </a:r>
            <a:r>
              <a:rPr lang="ar-IQ" b="1" dirty="0"/>
              <a:t>+ </a:t>
            </a:r>
            <a:r>
              <a:rPr lang="ar-IQ" b="1" dirty="0" err="1"/>
              <a:t>79500 </a:t>
            </a:r>
            <a:r>
              <a:rPr lang="ar-IQ" b="1" dirty="0"/>
              <a:t>= </a:t>
            </a:r>
            <a:r>
              <a:rPr lang="ar-IQ" b="1" dirty="0" smtClean="0"/>
              <a:t>7080000</a:t>
            </a:r>
          </a:p>
          <a:p>
            <a:endParaRPr lang="ar-IQ" b="1" i="1" dirty="0"/>
          </a:p>
          <a:p>
            <a:endParaRPr lang="ar-IQ" b="1" dirty="0" smtClean="0"/>
          </a:p>
        </p:txBody>
      </p:sp>
      <p:pic>
        <p:nvPicPr>
          <p:cNvPr id="9" name="Picture 4" descr="https://encrypted-tbn2.gstatic.com/images?q=tbn:ANd9GcSOHkeP5HFK1K1wNy2rIzS0MMYKBAXnui1y_jQumKgD8O7WbKA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176415"/>
            <a:ext cx="1512168" cy="1681585"/>
          </a:xfrm>
          <a:prstGeom prst="rect">
            <a:avLst/>
          </a:prstGeom>
          <a:noFill/>
        </p:spPr>
      </p:pic>
      <p:pic>
        <p:nvPicPr>
          <p:cNvPr id="20484" name="Picture 4" descr="https://encrypted-tbn2.gstatic.com/images?q=tbn:ANd9GcTW7dKHhiFSG1SLDANYtZxuSUO_UqTNTfmPK1nKTs6kYPFQc_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" y="428288"/>
            <a:ext cx="2324511" cy="3432760"/>
          </a:xfrm>
          <a:prstGeom prst="rect">
            <a:avLst/>
          </a:prstGeom>
          <a:noFill/>
        </p:spPr>
      </p:pic>
      <p:sp>
        <p:nvSpPr>
          <p:cNvPr id="11" name="مستطيل مستدير الزوايا 10"/>
          <p:cNvSpPr/>
          <p:nvPr/>
        </p:nvSpPr>
        <p:spPr>
          <a:xfrm>
            <a:off x="1949232" y="5429984"/>
            <a:ext cx="1152128" cy="57606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نجمة ذات 5 نقاط 11"/>
          <p:cNvSpPr/>
          <p:nvPr/>
        </p:nvSpPr>
        <p:spPr>
          <a:xfrm>
            <a:off x="1877224" y="5270728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5508104" y="5877272"/>
            <a:ext cx="34563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11" name="مستطيل 10"/>
          <p:cNvSpPr/>
          <p:nvPr/>
        </p:nvSpPr>
        <p:spPr>
          <a:xfrm>
            <a:off x="5508104" y="4823440"/>
            <a:ext cx="34563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مستطيل 9"/>
          <p:cNvSpPr/>
          <p:nvPr/>
        </p:nvSpPr>
        <p:spPr>
          <a:xfrm>
            <a:off x="5508104" y="3675504"/>
            <a:ext cx="34563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5508104" y="2636912"/>
            <a:ext cx="34563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مستطيل 5"/>
          <p:cNvSpPr/>
          <p:nvPr/>
        </p:nvSpPr>
        <p:spPr>
          <a:xfrm>
            <a:off x="5508104" y="1412776"/>
            <a:ext cx="3456384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24128" y="404664"/>
            <a:ext cx="3203848" cy="432048"/>
          </a:xfrm>
          <a:prstGeom prst="roundRect">
            <a:avLst>
              <a:gd name="adj" fmla="val 118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1115616" y="404664"/>
            <a:ext cx="7596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5"/>
            </a:pPr>
            <a:r>
              <a:rPr lang="ar-IQ" b="1" dirty="0" smtClean="0">
                <a:solidFill>
                  <a:schemeClr val="bg1"/>
                </a:solidFill>
              </a:rPr>
              <a:t>تكاليف الإنتاج- وتتكون </a:t>
            </a:r>
            <a:r>
              <a:rPr lang="ar-IQ" b="1" dirty="0" err="1" smtClean="0">
                <a:solidFill>
                  <a:schemeClr val="bg1"/>
                </a:solidFill>
              </a:rPr>
              <a:t>من :</a:t>
            </a:r>
            <a:endParaRPr lang="ar-IQ" b="1" dirty="0" smtClean="0">
              <a:solidFill>
                <a:schemeClr val="bg1"/>
              </a:solidFill>
            </a:endParaRPr>
          </a:p>
          <a:p>
            <a:pPr marL="342900" indent="-342900"/>
            <a:endParaRPr lang="ar-IQ" b="1" dirty="0" smtClean="0"/>
          </a:p>
          <a:p>
            <a:r>
              <a:rPr lang="ar-IQ" b="1" dirty="0" smtClean="0"/>
              <a:t>أ- التكاليف </a:t>
            </a:r>
            <a:r>
              <a:rPr lang="ar-IQ" b="1" dirty="0" err="1" smtClean="0"/>
              <a:t>الثابتة </a:t>
            </a:r>
            <a:r>
              <a:rPr lang="ar-IQ" b="1" dirty="0" smtClean="0"/>
              <a:t>- </a:t>
            </a:r>
            <a:r>
              <a:rPr lang="ar-IQ" b="1" dirty="0" err="1" smtClean="0"/>
              <a:t>تضمنت </a:t>
            </a:r>
            <a:r>
              <a:rPr lang="ar-IQ" b="1" dirty="0" smtClean="0"/>
              <a:t>: اندثار </a:t>
            </a:r>
            <a:r>
              <a:rPr lang="ar-IQ" b="1" dirty="0" err="1" smtClean="0"/>
              <a:t>المكائن</a:t>
            </a:r>
            <a:r>
              <a:rPr lang="ar-IQ" b="1" dirty="0" smtClean="0"/>
              <a:t> و المعدات بمعدل </a:t>
            </a:r>
            <a:r>
              <a:rPr lang="ar-IQ" b="1" dirty="0" err="1" smtClean="0"/>
              <a:t>10 </a:t>
            </a:r>
            <a:r>
              <a:rPr lang="ar-IQ" b="1" dirty="0" smtClean="0"/>
              <a:t>%من قيمتها </a:t>
            </a:r>
            <a:r>
              <a:rPr lang="ar-IQ" b="1" dirty="0" err="1" smtClean="0"/>
              <a:t>سنوياً </a:t>
            </a:r>
            <a:r>
              <a:rPr lang="ar-IQ" b="1" dirty="0" smtClean="0"/>
              <a:t>،أي </a:t>
            </a:r>
            <a:r>
              <a:rPr lang="ar-IQ" b="1" dirty="0" err="1" smtClean="0"/>
              <a:t>إنها :</a:t>
            </a:r>
            <a:endParaRPr lang="ar-IQ" b="1" dirty="0" smtClean="0"/>
          </a:p>
          <a:p>
            <a:endParaRPr lang="ar-IQ" b="1" i="1" dirty="0" smtClean="0"/>
          </a:p>
          <a:p>
            <a:r>
              <a:rPr lang="ar-IQ" b="1" dirty="0" err="1" smtClean="0"/>
              <a:t>5850000 </a:t>
            </a:r>
            <a:r>
              <a:rPr lang="ar-IQ" b="1" dirty="0" smtClean="0"/>
              <a:t>* </a:t>
            </a:r>
            <a:r>
              <a:rPr lang="ar-IQ" b="1" dirty="0" err="1" smtClean="0"/>
              <a:t>0.10 </a:t>
            </a:r>
            <a:r>
              <a:rPr lang="ar-IQ" b="1" dirty="0" smtClean="0"/>
              <a:t>= 585000</a:t>
            </a:r>
            <a:endParaRPr lang="ar-IQ" dirty="0"/>
          </a:p>
        </p:txBody>
      </p:sp>
      <p:sp>
        <p:nvSpPr>
          <p:cNvPr id="7" name="مستطيل 6"/>
          <p:cNvSpPr/>
          <p:nvPr/>
        </p:nvSpPr>
        <p:spPr>
          <a:xfrm>
            <a:off x="1115616" y="213285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r-IQ" b="1" dirty="0" smtClean="0"/>
              <a:t>صيانة </a:t>
            </a:r>
            <a:r>
              <a:rPr lang="ar-IQ" b="1" dirty="0" err="1"/>
              <a:t>المكائن</a:t>
            </a:r>
            <a:r>
              <a:rPr lang="ar-IQ" b="1" dirty="0"/>
              <a:t> بمعدل 5%من قيمتها </a:t>
            </a:r>
            <a:r>
              <a:rPr lang="ar-IQ" b="1" dirty="0" err="1"/>
              <a:t>سنوياً </a:t>
            </a:r>
            <a:r>
              <a:rPr lang="ar-IQ" b="1" dirty="0"/>
              <a:t>، أي </a:t>
            </a:r>
            <a:r>
              <a:rPr lang="ar-IQ" b="1" dirty="0" err="1"/>
              <a:t>إنها </a:t>
            </a:r>
            <a:r>
              <a:rPr lang="ar-IQ" b="1" dirty="0" err="1" smtClean="0"/>
              <a:t>:</a:t>
            </a:r>
            <a:endParaRPr lang="ar-IQ" b="1" dirty="0" smtClean="0"/>
          </a:p>
          <a:p>
            <a:endParaRPr lang="ar-IQ" b="1" i="1" dirty="0"/>
          </a:p>
          <a:p>
            <a:r>
              <a:rPr lang="ar-IQ" b="1" dirty="0" err="1" smtClean="0"/>
              <a:t>5850000 </a:t>
            </a:r>
            <a:r>
              <a:rPr lang="ar-IQ" b="1" dirty="0"/>
              <a:t>* </a:t>
            </a:r>
            <a:r>
              <a:rPr lang="ar-IQ" b="1" dirty="0" err="1"/>
              <a:t>0.05 </a:t>
            </a:r>
            <a:r>
              <a:rPr lang="ar-IQ" b="1" dirty="0"/>
              <a:t>= </a:t>
            </a:r>
            <a:r>
              <a:rPr lang="ar-IQ" b="1" dirty="0" smtClean="0"/>
              <a:t>292500</a:t>
            </a:r>
          </a:p>
          <a:p>
            <a:endParaRPr lang="ar-IQ" b="1" i="1" dirty="0"/>
          </a:p>
          <a:p>
            <a:pPr>
              <a:buFontTx/>
              <a:buChar char="-"/>
            </a:pPr>
            <a:r>
              <a:rPr lang="ar-IQ" b="1" dirty="0" err="1" smtClean="0"/>
              <a:t>إندثار</a:t>
            </a:r>
            <a:r>
              <a:rPr lang="ar-IQ" b="1" dirty="0" smtClean="0"/>
              <a:t> </a:t>
            </a:r>
            <a:r>
              <a:rPr lang="ar-IQ" b="1" dirty="0"/>
              <a:t>المباني بمعدل 5% من قيمتها سنوياً </a:t>
            </a:r>
            <a:endParaRPr lang="ar-IQ" b="1" dirty="0" smtClean="0"/>
          </a:p>
          <a:p>
            <a:pPr>
              <a:buFontTx/>
              <a:buChar char="-"/>
            </a:pPr>
            <a:endParaRPr lang="ar-IQ" b="1" dirty="0"/>
          </a:p>
          <a:p>
            <a:r>
              <a:rPr lang="ar-IQ" b="1" i="1" dirty="0" err="1"/>
              <a:t>2250000 </a:t>
            </a:r>
            <a:r>
              <a:rPr lang="ar-IQ" b="1" i="1" dirty="0"/>
              <a:t>* </a:t>
            </a:r>
            <a:r>
              <a:rPr lang="ar-IQ" b="1" i="1" dirty="0" err="1"/>
              <a:t>0.05 </a:t>
            </a:r>
            <a:r>
              <a:rPr lang="ar-IQ" b="1" i="1" dirty="0"/>
              <a:t>= </a:t>
            </a:r>
            <a:r>
              <a:rPr lang="ar-IQ" b="1" i="1" dirty="0" smtClean="0"/>
              <a:t>112500</a:t>
            </a:r>
          </a:p>
          <a:p>
            <a:endParaRPr lang="ar-IQ" b="1" i="1" dirty="0"/>
          </a:p>
          <a:p>
            <a:pPr>
              <a:buFontTx/>
              <a:buChar char="-"/>
            </a:pPr>
            <a:r>
              <a:rPr lang="ar-IQ" b="1" dirty="0" smtClean="0"/>
              <a:t>صيانة </a:t>
            </a:r>
            <a:r>
              <a:rPr lang="ar-IQ" b="1" dirty="0"/>
              <a:t>المباني بنسبة 2%من قيمتها </a:t>
            </a:r>
            <a:r>
              <a:rPr lang="ar-IQ" b="1" dirty="0" smtClean="0"/>
              <a:t>سنوياً</a:t>
            </a:r>
          </a:p>
          <a:p>
            <a:endParaRPr lang="ar-IQ" b="1" dirty="0"/>
          </a:p>
          <a:p>
            <a:r>
              <a:rPr lang="ar-IQ" b="1" dirty="0" err="1"/>
              <a:t>2250000 </a:t>
            </a:r>
            <a:r>
              <a:rPr lang="ar-IQ" b="1" dirty="0"/>
              <a:t>* </a:t>
            </a:r>
            <a:r>
              <a:rPr lang="ar-IQ" b="1" dirty="0" err="1"/>
              <a:t>0.02 </a:t>
            </a:r>
            <a:r>
              <a:rPr lang="ar-IQ" b="1" dirty="0"/>
              <a:t>= </a:t>
            </a:r>
            <a:r>
              <a:rPr lang="ar-IQ" b="1" dirty="0" smtClean="0"/>
              <a:t>45000</a:t>
            </a:r>
          </a:p>
          <a:p>
            <a:endParaRPr lang="ar-IQ" b="1" i="1" dirty="0"/>
          </a:p>
          <a:p>
            <a:pPr>
              <a:buFontTx/>
              <a:buChar char="-"/>
            </a:pPr>
            <a:r>
              <a:rPr lang="ar-IQ" b="1" dirty="0" smtClean="0"/>
              <a:t>التأمين </a:t>
            </a:r>
            <a:r>
              <a:rPr lang="ar-IQ" b="1" dirty="0"/>
              <a:t>على </a:t>
            </a:r>
            <a:r>
              <a:rPr lang="ar-IQ" b="1" dirty="0" err="1"/>
              <a:t>المكائن</a:t>
            </a:r>
            <a:r>
              <a:rPr lang="ar-IQ" b="1" dirty="0"/>
              <a:t> ضد الحريق بمعدل </a:t>
            </a:r>
            <a:r>
              <a:rPr lang="ar-IQ" b="1" dirty="0" err="1" smtClean="0"/>
              <a:t>0.5 %</a:t>
            </a:r>
            <a:endParaRPr lang="ar-IQ" b="1" dirty="0" smtClean="0"/>
          </a:p>
          <a:p>
            <a:endParaRPr lang="ar-IQ" b="1" dirty="0"/>
          </a:p>
          <a:p>
            <a:r>
              <a:rPr lang="ar-IQ" b="1" i="1" dirty="0" err="1"/>
              <a:t>5850000 </a:t>
            </a:r>
            <a:r>
              <a:rPr lang="ar-IQ" b="1" i="1" dirty="0"/>
              <a:t>* </a:t>
            </a:r>
            <a:r>
              <a:rPr lang="ar-IQ" b="1" i="1" dirty="0" err="1"/>
              <a:t>0.005 </a:t>
            </a:r>
            <a:r>
              <a:rPr lang="ar-IQ" b="1" i="1" dirty="0"/>
              <a:t>= </a:t>
            </a:r>
            <a:r>
              <a:rPr lang="ar-IQ" b="1" i="1" dirty="0" smtClean="0"/>
              <a:t>29250</a:t>
            </a:r>
          </a:p>
          <a:p>
            <a:endParaRPr lang="ar-IQ" b="1" i="1" dirty="0"/>
          </a:p>
        </p:txBody>
      </p:sp>
      <p:sp>
        <p:nvSpPr>
          <p:cNvPr id="9" name="شكل بيضاوي 8"/>
          <p:cNvSpPr/>
          <p:nvPr/>
        </p:nvSpPr>
        <p:spPr>
          <a:xfrm>
            <a:off x="5148064" y="0"/>
            <a:ext cx="720080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dirty="0" smtClean="0"/>
              <a:t>5</a:t>
            </a:r>
            <a:endParaRPr lang="ar-IQ" sz="4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043608" y="188640"/>
            <a:ext cx="38164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15963" indent="-715963"/>
            <a:r>
              <a:rPr lang="ar-IQ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ملاحظة 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جميع هذه النسب تعطى في السؤال عن كل فقرة من فقرات الانتاج 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1508" name="Picture 4" descr="https://encrypted-tbn2.gstatic.com/images?q=tbn:ANd9GcTGn9_Xrhx8zIZRQgZNEol87ZJLy7C2HWmbcwtmRkU7H3kyHipbU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306835"/>
            <a:ext cx="2590800" cy="1762125"/>
          </a:xfrm>
          <a:prstGeom prst="rect">
            <a:avLst/>
          </a:prstGeom>
          <a:noFill/>
        </p:spPr>
      </p:pic>
      <p:pic>
        <p:nvPicPr>
          <p:cNvPr id="21510" name="Picture 6" descr="https://encrypted-tbn2.gstatic.com/images?q=tbn:ANd9GcT60C--ErbXN0l5KDPvAHIEj2hMwvXoo5w73x2KBPy8UxPIdWY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996952"/>
            <a:ext cx="2520280" cy="2160240"/>
          </a:xfrm>
          <a:prstGeom prst="rect">
            <a:avLst/>
          </a:prstGeom>
          <a:noFill/>
        </p:spPr>
      </p:pic>
      <p:pic>
        <p:nvPicPr>
          <p:cNvPr id="21512" name="Picture 8" descr="https://encrypted-tbn0.gstatic.com/images?q=tbn:ANd9GcSCv5Xm3LQkDWtf82RDi2zichOfu-1jYFyTXKUaEHm_WaKu_Hq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360234"/>
            <a:ext cx="1296144" cy="149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13"/>
          <p:cNvSpPr/>
          <p:nvPr/>
        </p:nvSpPr>
        <p:spPr>
          <a:xfrm>
            <a:off x="1547664" y="5702776"/>
            <a:ext cx="3600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مستطيل 10"/>
          <p:cNvSpPr/>
          <p:nvPr/>
        </p:nvSpPr>
        <p:spPr>
          <a:xfrm>
            <a:off x="1763688" y="2132856"/>
            <a:ext cx="720080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مستطيل 5"/>
          <p:cNvSpPr/>
          <p:nvPr/>
        </p:nvSpPr>
        <p:spPr>
          <a:xfrm>
            <a:off x="2987824" y="836712"/>
            <a:ext cx="5976664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2627784" y="332656"/>
            <a:ext cx="6228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- الفائدة على رأس المال الثابت بمعدل </a:t>
            </a:r>
            <a:r>
              <a:rPr lang="ar-IQ" b="1" dirty="0" err="1" smtClean="0"/>
              <a:t>8%</a:t>
            </a:r>
            <a:endParaRPr lang="ar-IQ" b="1" dirty="0" smtClean="0"/>
          </a:p>
          <a:p>
            <a:endParaRPr lang="ar-IQ" b="1" i="1" dirty="0" smtClean="0"/>
          </a:p>
          <a:p>
            <a:r>
              <a:rPr lang="ar-IQ" b="1" dirty="0" smtClean="0"/>
              <a:t>( </a:t>
            </a:r>
            <a:r>
              <a:rPr lang="ar-IQ" b="1" dirty="0" err="1" smtClean="0"/>
              <a:t>5850000 </a:t>
            </a:r>
            <a:r>
              <a:rPr lang="ar-IQ" b="1" dirty="0" smtClean="0"/>
              <a:t>+ </a:t>
            </a:r>
            <a:r>
              <a:rPr lang="ar-IQ" b="1" dirty="0" err="1" smtClean="0"/>
              <a:t>2250000 </a:t>
            </a:r>
            <a:r>
              <a:rPr lang="ar-IQ" b="1" dirty="0" smtClean="0"/>
              <a:t>+ </a:t>
            </a:r>
            <a:r>
              <a:rPr lang="ar-IQ" b="1" dirty="0" err="1" smtClean="0"/>
              <a:t>585000 ) </a:t>
            </a:r>
            <a:r>
              <a:rPr lang="ar-IQ" b="1" dirty="0" smtClean="0"/>
              <a:t>* </a:t>
            </a:r>
            <a:r>
              <a:rPr lang="ar-IQ" b="1" dirty="0" err="1" smtClean="0"/>
              <a:t>0.08 </a:t>
            </a:r>
            <a:r>
              <a:rPr lang="ar-IQ" b="1" dirty="0" smtClean="0"/>
              <a:t>= 694800</a:t>
            </a:r>
          </a:p>
          <a:p>
            <a:endParaRPr lang="ar-IQ" b="1" dirty="0"/>
          </a:p>
          <a:p>
            <a:endParaRPr lang="ar-IQ" b="1" dirty="0" smtClean="0"/>
          </a:p>
          <a:p>
            <a:endParaRPr lang="ar-IQ" b="1" i="1" dirty="0" smtClean="0"/>
          </a:p>
          <a:p>
            <a:endParaRPr lang="ar-IQ" b="1" dirty="0" smtClean="0"/>
          </a:p>
          <a:p>
            <a:endParaRPr lang="ar-IQ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860032" y="1340768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 err="1" smtClean="0"/>
              <a:t>الفقرة </a:t>
            </a:r>
            <a:r>
              <a:rPr lang="ar-IQ" b="1" dirty="0" smtClean="0"/>
              <a:t>(3) </a:t>
            </a:r>
            <a:r>
              <a:rPr lang="ar-IQ" b="1" dirty="0" err="1" smtClean="0"/>
              <a:t>أ </a:t>
            </a:r>
            <a:r>
              <a:rPr lang="ar-IQ" b="1" dirty="0" smtClean="0"/>
              <a:t>، </a:t>
            </a:r>
            <a:r>
              <a:rPr lang="ar-IQ" b="1" dirty="0" err="1" smtClean="0"/>
              <a:t>ب </a:t>
            </a:r>
            <a:r>
              <a:rPr lang="ar-IQ" b="1" dirty="0" smtClean="0"/>
              <a:t>، ج </a:t>
            </a:r>
            <a:endParaRPr lang="ar-IQ" b="1" dirty="0"/>
          </a:p>
        </p:txBody>
      </p:sp>
      <p:sp>
        <p:nvSpPr>
          <p:cNvPr id="8" name="مستطيل 7"/>
          <p:cNvSpPr/>
          <p:nvPr/>
        </p:nvSpPr>
        <p:spPr>
          <a:xfrm>
            <a:off x="971600" y="21328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لذا فمجموع التكاليف الثابتة </a:t>
            </a:r>
            <a:r>
              <a:rPr lang="ar-IQ" b="1" dirty="0" err="1" smtClean="0"/>
              <a:t>تكون :</a:t>
            </a:r>
            <a:endParaRPr lang="ar-IQ" b="1" dirty="0" smtClean="0"/>
          </a:p>
          <a:p>
            <a:endParaRPr lang="ar-IQ" b="1" dirty="0" smtClean="0"/>
          </a:p>
          <a:p>
            <a:r>
              <a:rPr lang="ar-IQ" b="1" dirty="0" smtClean="0"/>
              <a:t>585000+29250+ </a:t>
            </a:r>
            <a:r>
              <a:rPr lang="ar-IQ" b="1" dirty="0" err="1" smtClean="0"/>
              <a:t>112500 </a:t>
            </a:r>
            <a:r>
              <a:rPr lang="ar-IQ" b="1" dirty="0" smtClean="0"/>
              <a:t>+ </a:t>
            </a:r>
            <a:r>
              <a:rPr lang="ar-IQ" b="1" dirty="0" err="1" smtClean="0"/>
              <a:t>45000 </a:t>
            </a:r>
            <a:r>
              <a:rPr lang="ar-IQ" b="1" dirty="0" smtClean="0"/>
              <a:t>+ </a:t>
            </a:r>
            <a:r>
              <a:rPr lang="ar-IQ" b="1" dirty="0" err="1" smtClean="0"/>
              <a:t>292500 </a:t>
            </a:r>
            <a:r>
              <a:rPr lang="ar-IQ" b="1" dirty="0" smtClean="0"/>
              <a:t>+ </a:t>
            </a:r>
            <a:r>
              <a:rPr lang="ar-IQ" b="1" dirty="0" err="1" smtClean="0"/>
              <a:t>694800 </a:t>
            </a:r>
            <a:r>
              <a:rPr lang="ar-IQ" b="1" dirty="0" smtClean="0"/>
              <a:t>= 1759050</a:t>
            </a:r>
            <a:endParaRPr lang="ar-IQ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051720" y="2508136"/>
            <a:ext cx="1152128" cy="57606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مستطيل 9"/>
          <p:cNvSpPr/>
          <p:nvPr/>
        </p:nvSpPr>
        <p:spPr>
          <a:xfrm>
            <a:off x="1619672" y="386104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 smtClean="0"/>
              <a:t>ب- التكاليف المتغيرة و </a:t>
            </a:r>
            <a:r>
              <a:rPr lang="ar-IQ" b="1" dirty="0" err="1" smtClean="0"/>
              <a:t>تتضمن :</a:t>
            </a:r>
            <a:r>
              <a:rPr lang="ar-IQ" b="1" dirty="0" smtClean="0"/>
              <a:t> </a:t>
            </a:r>
            <a:endParaRPr lang="ar-IQ" b="1" dirty="0"/>
          </a:p>
          <a:p>
            <a:r>
              <a:rPr lang="ar-IQ" b="1" dirty="0"/>
              <a:t>- قيمة المواد الأولية 6600000 دينار.</a:t>
            </a:r>
          </a:p>
          <a:p>
            <a:r>
              <a:rPr lang="ar-IQ" b="1" dirty="0"/>
              <a:t>- أجور الأيدي العاملة </a:t>
            </a:r>
            <a:r>
              <a:rPr lang="ar-IQ" b="1" dirty="0" err="1"/>
              <a:t>بضمنها</a:t>
            </a:r>
            <a:r>
              <a:rPr lang="ar-IQ" b="1" dirty="0"/>
              <a:t> الضمان </a:t>
            </a:r>
            <a:r>
              <a:rPr lang="ar-IQ" b="1" dirty="0" err="1"/>
              <a:t>الإجتماعي</a:t>
            </a:r>
            <a:r>
              <a:rPr lang="ar-IQ" b="1" dirty="0"/>
              <a:t> 400500 دينار.</a:t>
            </a:r>
          </a:p>
          <a:p>
            <a:r>
              <a:rPr lang="ar-IQ" b="1" dirty="0"/>
              <a:t>- المصاريف الصناعية 500</a:t>
            </a:r>
          </a:p>
          <a:p>
            <a:r>
              <a:rPr lang="ar-IQ" b="1" dirty="0"/>
              <a:t>لذا فمجموع التكاليف </a:t>
            </a:r>
            <a:r>
              <a:rPr lang="ar-IQ" b="1" dirty="0" err="1"/>
              <a:t>المتغيرة </a:t>
            </a:r>
            <a:r>
              <a:rPr lang="ar-IQ" b="1" dirty="0"/>
              <a:t>= 7080000 </a:t>
            </a:r>
            <a:r>
              <a:rPr lang="ar-IQ" b="1" dirty="0" err="1" smtClean="0"/>
              <a:t>د </a:t>
            </a:r>
            <a:r>
              <a:rPr lang="ar-IQ" b="1" dirty="0" smtClean="0"/>
              <a:t>= مجموع راس المال التشغيلي </a:t>
            </a:r>
            <a:endParaRPr lang="ar-IQ" b="1" dirty="0"/>
          </a:p>
          <a:p>
            <a:r>
              <a:rPr lang="ar-IQ" b="1" dirty="0"/>
              <a:t>ومجموع تكاليف الإنتاج الكلية السنوية </a:t>
            </a:r>
            <a:r>
              <a:rPr lang="ar-IQ" b="1" dirty="0" err="1"/>
              <a:t>بلغت </a:t>
            </a:r>
            <a:r>
              <a:rPr lang="ar-IQ" b="1" dirty="0" err="1" smtClean="0"/>
              <a:t>:</a:t>
            </a:r>
            <a:endParaRPr lang="ar-IQ" b="1" dirty="0" smtClean="0"/>
          </a:p>
          <a:p>
            <a:endParaRPr lang="ar-IQ" b="1" dirty="0"/>
          </a:p>
          <a:p>
            <a:pPr algn="l"/>
            <a:r>
              <a:rPr lang="ar-IQ" b="1" i="1" dirty="0" err="1" smtClean="0"/>
              <a:t>1759050 </a:t>
            </a:r>
            <a:r>
              <a:rPr lang="ar-IQ" b="1" i="1" dirty="0"/>
              <a:t>+ </a:t>
            </a:r>
            <a:r>
              <a:rPr lang="ar-IQ" b="1" i="1" dirty="0" err="1"/>
              <a:t>7080000 </a:t>
            </a:r>
            <a:r>
              <a:rPr lang="ar-IQ" b="1" i="1" dirty="0"/>
              <a:t>= 8839050</a:t>
            </a:r>
            <a:endParaRPr lang="ar-IQ" dirty="0"/>
          </a:p>
        </p:txBody>
      </p:sp>
      <p:sp>
        <p:nvSpPr>
          <p:cNvPr id="13" name="نجمة ذات 5 نقاط 12"/>
          <p:cNvSpPr/>
          <p:nvPr/>
        </p:nvSpPr>
        <p:spPr>
          <a:xfrm>
            <a:off x="1979712" y="2348880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</TotalTime>
  <Words>994</Words>
  <Application>Microsoft Office PowerPoint</Application>
  <PresentationFormat>On-screen Show (4:3)</PresentationFormat>
  <Paragraphs>148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انقلاب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layth</dc:creator>
  <cp:lastModifiedBy>Dr.Muzher</cp:lastModifiedBy>
  <cp:revision>36</cp:revision>
  <dcterms:created xsi:type="dcterms:W3CDTF">2013-11-18T18:01:12Z</dcterms:created>
  <dcterms:modified xsi:type="dcterms:W3CDTF">2018-11-14T17:30:53Z</dcterms:modified>
</cp:coreProperties>
</file>